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1" r:id="rId5"/>
    <p:sldId id="260" r:id="rId6"/>
    <p:sldId id="262" r:id="rId7"/>
    <p:sldId id="263" r:id="rId8"/>
    <p:sldId id="264" r:id="rId9"/>
    <p:sldId id="267" r:id="rId10"/>
    <p:sldId id="320" r:id="rId11"/>
    <p:sldId id="272" r:id="rId12"/>
    <p:sldId id="274" r:id="rId13"/>
    <p:sldId id="275" r:id="rId14"/>
    <p:sldId id="276" r:id="rId15"/>
    <p:sldId id="279" r:id="rId16"/>
    <p:sldId id="278" r:id="rId17"/>
    <p:sldId id="280" r:id="rId18"/>
    <p:sldId id="281" r:id="rId19"/>
    <p:sldId id="282" r:id="rId20"/>
    <p:sldId id="285" r:id="rId21"/>
    <p:sldId id="287" r:id="rId22"/>
    <p:sldId id="288" r:id="rId23"/>
    <p:sldId id="289" r:id="rId24"/>
    <p:sldId id="290" r:id="rId25"/>
    <p:sldId id="294" r:id="rId26"/>
    <p:sldId id="295" r:id="rId27"/>
    <p:sldId id="317" r:id="rId28"/>
    <p:sldId id="318" r:id="rId29"/>
    <p:sldId id="324" r:id="rId30"/>
    <p:sldId id="322" r:id="rId31"/>
    <p:sldId id="323" r:id="rId32"/>
    <p:sldId id="31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8000"/>
    <a:srgbClr val="DCDCDC"/>
    <a:srgbClr val="EEDC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4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63" y="1654175"/>
            <a:ext cx="731043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019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143000"/>
            <a:ext cx="20764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0"/>
            <a:ext cx="60769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667000"/>
            <a:ext cx="40767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667000"/>
            <a:ext cx="40767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667000"/>
            <a:ext cx="40767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2667000"/>
            <a:ext cx="40767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667000"/>
            <a:ext cx="83058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648200"/>
            <a:ext cx="83058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667000"/>
            <a:ext cx="40767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2667000"/>
            <a:ext cx="40767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81000" y="4648200"/>
            <a:ext cx="83058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667000"/>
            <a:ext cx="40767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" y="4648200"/>
            <a:ext cx="40767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10100" y="2667000"/>
            <a:ext cx="40767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667000"/>
            <a:ext cx="40767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2667000"/>
            <a:ext cx="40767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648200"/>
            <a:ext cx="40767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6670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6670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6670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DCDCD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DCDCDC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DCDCDC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DCDCDC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DCDCD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CDCD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CDCD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CDCD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CDCD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DCDCD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DCDCD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DCDCD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DCDCD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CDCD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CDCD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CDCD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CDCD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CDCD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90600"/>
            <a:ext cx="7772400" cy="1295400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>THE NEW DEAL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72200" y="3429000"/>
            <a:ext cx="2971800" cy="2209800"/>
          </a:xfrm>
        </p:spPr>
        <p:txBody>
          <a:bodyPr/>
          <a:lstStyle/>
          <a:p>
            <a:r>
              <a:rPr lang="en-US" b="1" i="1"/>
              <a:t>AMERICA GETS BACK TO WORK</a:t>
            </a:r>
          </a:p>
        </p:txBody>
      </p:sp>
      <p:pic>
        <p:nvPicPr>
          <p:cNvPr id="2053" name="Picture 5" descr="new deal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70125"/>
            <a:ext cx="5867400" cy="444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worksheet given.</a:t>
            </a:r>
          </a:p>
          <a:p>
            <a:pPr lvl="1"/>
            <a:r>
              <a:rPr lang="en-US" dirty="0" smtClean="0"/>
              <a:t>Type in the agency’s acronym (ex. AAA)</a:t>
            </a:r>
          </a:p>
          <a:p>
            <a:pPr lvl="1"/>
            <a:r>
              <a:rPr lang="en-US" dirty="0" smtClean="0"/>
              <a:t>Complete the chart.</a:t>
            </a:r>
          </a:p>
          <a:p>
            <a:pPr lvl="1"/>
            <a:r>
              <a:rPr lang="en-US" dirty="0" smtClean="0"/>
              <a:t>Due at the end of the class!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82000" cy="1143000"/>
          </a:xfrm>
        </p:spPr>
        <p:txBody>
          <a:bodyPr/>
          <a:lstStyle/>
          <a:p>
            <a:r>
              <a:rPr lang="en-US" b="1"/>
              <a:t>CRITICS EMERGE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2057400"/>
            <a:ext cx="45339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Despite the renewed confidence of many Americans, critics from both political spectrums emerged</a:t>
            </a:r>
          </a:p>
          <a:p>
            <a:pPr>
              <a:lnSpc>
                <a:spcPct val="90000"/>
              </a:lnSpc>
            </a:pPr>
            <a:r>
              <a:rPr lang="en-US" sz="2400" b="1" u="sng"/>
              <a:t>Liberals</a:t>
            </a:r>
            <a:r>
              <a:rPr lang="en-US" sz="2400" b="1"/>
              <a:t> (left) felt FDR’s program was NOT doing enough </a:t>
            </a:r>
          </a:p>
          <a:p>
            <a:pPr>
              <a:lnSpc>
                <a:spcPct val="90000"/>
              </a:lnSpc>
            </a:pPr>
            <a:r>
              <a:rPr lang="en-US" sz="2400" b="1" u="sng"/>
              <a:t>Conservatives</a:t>
            </a:r>
            <a:r>
              <a:rPr lang="en-US" sz="2400" b="1"/>
              <a:t> (right) felt that government intervention was TOO much and interfered with our free market economy</a:t>
            </a:r>
          </a:p>
        </p:txBody>
      </p:sp>
      <p:pic>
        <p:nvPicPr>
          <p:cNvPr id="46086" name="Picture 6" descr="liberali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0400" y="2057400"/>
            <a:ext cx="3225800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CC33"/>
                </a:solidFill>
              </a:rPr>
              <a:t>SUPREME COURT REACTS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2438400"/>
            <a:ext cx="4533900" cy="4191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33CC33"/>
                </a:solidFill>
              </a:rPr>
              <a:t>Court strikes down several agencies</a:t>
            </a:r>
          </a:p>
          <a:p>
            <a:r>
              <a:rPr lang="en-US" sz="2400" b="1" dirty="0" smtClean="0"/>
              <a:t>NIRA </a:t>
            </a:r>
            <a:r>
              <a:rPr lang="en-US" sz="2400" b="1" dirty="0"/>
              <a:t>as unconstitutional (citing too much government control over industry)</a:t>
            </a:r>
          </a:p>
          <a:p>
            <a:r>
              <a:rPr lang="en-US" sz="2400" b="1" dirty="0" smtClean="0"/>
              <a:t>AAA </a:t>
            </a:r>
            <a:r>
              <a:rPr lang="en-US" sz="2400" b="1" dirty="0"/>
              <a:t>on the grounds that agricultural  was a local matter --  not a federal matter</a:t>
            </a:r>
          </a:p>
        </p:txBody>
      </p:sp>
      <p:pic>
        <p:nvPicPr>
          <p:cNvPr id="50182" name="Picture 6" descr="new deal 8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133600"/>
            <a:ext cx="4572000" cy="3906838"/>
          </a:xfrm>
          <a:noFill/>
          <a:ln/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09600" y="5943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The Supreme Court -- 1935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05800" cy="13716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33CC33"/>
                </a:solidFill>
              </a:rPr>
              <a:t>FDR REGAINS CONTROL OVER SUPREME COURT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667000"/>
            <a:ext cx="4191000" cy="4191000"/>
          </a:xfrm>
        </p:spPr>
        <p:txBody>
          <a:bodyPr/>
          <a:lstStyle/>
          <a:p>
            <a:r>
              <a:rPr lang="en-US" sz="2800" b="1" dirty="0"/>
              <a:t>From the mid to late 1930s</a:t>
            </a:r>
            <a:r>
              <a:rPr lang="en-US" sz="2800" b="1" dirty="0">
                <a:solidFill>
                  <a:srgbClr val="33CC33"/>
                </a:solidFill>
              </a:rPr>
              <a:t>, FDR was able to appoint 7 new judges to the Supreme Court</a:t>
            </a:r>
            <a:r>
              <a:rPr lang="en-US" sz="2800" b="1" dirty="0"/>
              <a:t>, thus assuring that his programs would carry on unabated</a:t>
            </a:r>
          </a:p>
          <a:p>
            <a:pPr>
              <a:buFontTx/>
              <a:buNone/>
            </a:pPr>
            <a:r>
              <a:rPr lang="en-US" sz="2400" dirty="0"/>
              <a:t> </a:t>
            </a:r>
          </a:p>
        </p:txBody>
      </p:sp>
      <p:pic>
        <p:nvPicPr>
          <p:cNvPr id="52230" name="Picture 6" descr="Fdrcar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828800"/>
            <a:ext cx="3779837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6781800" cy="1295400"/>
          </a:xfrm>
        </p:spPr>
        <p:txBody>
          <a:bodyPr/>
          <a:lstStyle/>
          <a:p>
            <a:r>
              <a:rPr lang="en-US" sz="5400" b="1" dirty="0" smtClean="0"/>
              <a:t>There were still critics</a:t>
            </a:r>
            <a:endParaRPr lang="en-US" sz="5400" b="1" dirty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3048000"/>
            <a:ext cx="56388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Father </a:t>
            </a:r>
            <a:r>
              <a:rPr lang="en-US" sz="2400" b="1" dirty="0"/>
              <a:t>Charles Coughlin broadcast radio sermons slamming FDR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had </a:t>
            </a:r>
            <a:r>
              <a:rPr lang="en-US" sz="2000" b="1" dirty="0"/>
              <a:t>45 million </a:t>
            </a:r>
            <a:r>
              <a:rPr lang="en-US" sz="2000" b="1" dirty="0" smtClean="0"/>
              <a:t>listeners</a:t>
            </a:r>
          </a:p>
          <a:p>
            <a:r>
              <a:rPr lang="en-US" sz="2400" b="1" dirty="0" smtClean="0"/>
              <a:t>Huey Long was a Senator from Louisiana who was a constant (and effective) critic of FDR</a:t>
            </a:r>
          </a:p>
          <a:p>
            <a:pPr lvl="1"/>
            <a:r>
              <a:rPr lang="en-US" sz="2000" b="1" dirty="0" smtClean="0"/>
              <a:t>Long was setting up a run for president</a:t>
            </a:r>
          </a:p>
          <a:p>
            <a:pPr lvl="1"/>
            <a:r>
              <a:rPr lang="en-US" sz="2000" b="1" dirty="0" smtClean="0"/>
              <a:t>A lone gunman assassinated Long at the height of his popularity </a:t>
            </a:r>
            <a:endParaRPr lang="en-US" sz="2000" b="1" dirty="0"/>
          </a:p>
        </p:txBody>
      </p:sp>
      <p:pic>
        <p:nvPicPr>
          <p:cNvPr id="54280" name="Picture 8" descr="coughl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2819400"/>
            <a:ext cx="1614018" cy="1752600"/>
          </a:xfrm>
          <a:noFill/>
          <a:ln/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0" y="3657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Coughlin</a:t>
            </a:r>
          </a:p>
        </p:txBody>
      </p:sp>
      <p:pic>
        <p:nvPicPr>
          <p:cNvPr id="7" name="Picture 6" descr="l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800600"/>
            <a:ext cx="1828800" cy="161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5410200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6705600" cy="1295400"/>
          </a:xfrm>
        </p:spPr>
        <p:txBody>
          <a:bodyPr/>
          <a:lstStyle/>
          <a:p>
            <a:r>
              <a:rPr lang="en-US" b="1" dirty="0">
                <a:solidFill>
                  <a:srgbClr val="33CC33"/>
                </a:solidFill>
              </a:rPr>
              <a:t>FDR EASILY WINS 2</a:t>
            </a:r>
            <a:r>
              <a:rPr lang="en-US" b="1" baseline="30000" dirty="0">
                <a:solidFill>
                  <a:srgbClr val="33CC33"/>
                </a:solidFill>
              </a:rPr>
              <a:t>ND</a:t>
            </a:r>
            <a:r>
              <a:rPr lang="en-US" b="1" dirty="0">
                <a:solidFill>
                  <a:srgbClr val="33CC33"/>
                </a:solidFill>
              </a:rPr>
              <a:t> TERM</a:t>
            </a:r>
          </a:p>
        </p:txBody>
      </p:sp>
      <p:pic>
        <p:nvPicPr>
          <p:cNvPr id="61447" name="Picture 7" descr="fdr wi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2590800"/>
            <a:ext cx="4572000" cy="2387600"/>
          </a:xfrm>
          <a:noFill/>
          <a:ln/>
        </p:spPr>
      </p:pic>
      <p:pic>
        <p:nvPicPr>
          <p:cNvPr id="61446" name="Picture 6" descr="FDR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66800"/>
            <a:ext cx="1319213" cy="1447800"/>
          </a:xfrm>
          <a:prstGeom prst="rect">
            <a:avLst/>
          </a:prstGeom>
          <a:noFill/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124200" y="51054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FDR wins in 1936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</a:t>
            </a:r>
            <a:r>
              <a:rPr lang="en-US" b="1" dirty="0"/>
              <a:t>2: </a:t>
            </a:r>
            <a:r>
              <a:rPr lang="en-US" b="1" dirty="0">
                <a:solidFill>
                  <a:srgbClr val="33CC33"/>
                </a:solidFill>
              </a:rPr>
              <a:t>THE SECOND NEW DEAL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667000"/>
            <a:ext cx="4495800" cy="4191000"/>
          </a:xfrm>
        </p:spPr>
        <p:txBody>
          <a:bodyPr/>
          <a:lstStyle/>
          <a:p>
            <a:r>
              <a:rPr lang="en-US" sz="2800" b="1" dirty="0"/>
              <a:t>Although the economy had improved during FDR’s first term (1932-1936), the gains were not as great as expected</a:t>
            </a:r>
          </a:p>
          <a:p>
            <a:r>
              <a:rPr lang="en-US" sz="2800" b="1" dirty="0"/>
              <a:t>Unemployment remained high and production still lagged</a:t>
            </a:r>
          </a:p>
        </p:txBody>
      </p:sp>
      <p:pic>
        <p:nvPicPr>
          <p:cNvPr id="59398" name="Picture 6" descr="nojob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819400"/>
            <a:ext cx="3382963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143000"/>
            <a:ext cx="4953000" cy="1600200"/>
          </a:xfrm>
        </p:spPr>
        <p:txBody>
          <a:bodyPr/>
          <a:lstStyle/>
          <a:p>
            <a:r>
              <a:rPr lang="en-US" b="1"/>
              <a:t>THE SECOND HUNDRED DAYS</a:t>
            </a:r>
          </a:p>
        </p:txBody>
      </p:sp>
      <p:pic>
        <p:nvPicPr>
          <p:cNvPr id="65545" name="Picture 9" descr="skid_steerlift_construction_shovel_sm_clr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2819400"/>
            <a:ext cx="1752600" cy="1106488"/>
          </a:xfrm>
          <a:noFill/>
          <a:ln/>
        </p:spPr>
      </p:pic>
      <p:sp>
        <p:nvSpPr>
          <p:cNvPr id="6554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4343400"/>
            <a:ext cx="8305800" cy="213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/>
              <a:t>FDR launches the “Second New Deal”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    also called the “</a:t>
            </a:r>
            <a:r>
              <a:rPr lang="en-US" sz="2400" b="1" dirty="0">
                <a:solidFill>
                  <a:srgbClr val="33CC33"/>
                </a:solidFill>
              </a:rPr>
              <a:t>Second Hundred Days</a:t>
            </a:r>
            <a:r>
              <a:rPr lang="en-US" sz="2400" b="1" dirty="0"/>
              <a:t>”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First priority was the farmers – FDR reinvigorated the AAA which provided aid for migrants, sharecroppers, and poor farmers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FDR authorized more than $1 billion to help tenant farmers become landowners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5547" name="Picture 11" descr="skid_steerlift_construction_shovel_sm_clr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3733800"/>
            <a:ext cx="990600" cy="625475"/>
          </a:xfrm>
          <a:noFill/>
          <a:ln/>
        </p:spPr>
      </p:pic>
      <p:pic>
        <p:nvPicPr>
          <p:cNvPr id="65549" name="Picture 13" descr="skid_steerlift_construction_shovel_sm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1242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14" descr="skid_steerlift_construction_shovel_sm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1905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15" descr="skid_steerlift_construction_shovel_sm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429000"/>
            <a:ext cx="1143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Picture 16" descr="skid_steerlift_construction_shovel_sm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038600"/>
            <a:ext cx="838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tenant%20farmers1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9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tenant%20farmers%20Wil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3450"/>
            <a:ext cx="9144000" cy="5924550"/>
          </a:xfrm>
          <a:prstGeom prst="rect">
            <a:avLst/>
          </a:prstGeom>
          <a:noFill/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858000" y="10668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Arkansas Tenant Farmers,1936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</a:t>
            </a:r>
            <a:r>
              <a:rPr lang="en-US" b="1" dirty="0"/>
              <a:t>1: A NEW DEAL FIGHTS THE DEPRESSION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667000"/>
            <a:ext cx="43053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The 1932 presidential election showed that Americans were clearly ready for a change</a:t>
            </a:r>
          </a:p>
          <a:p>
            <a:pPr>
              <a:lnSpc>
                <a:spcPct val="90000"/>
              </a:lnSpc>
            </a:pPr>
            <a:r>
              <a:rPr lang="en-US" sz="2400" b="1"/>
              <a:t>Republicans re-nominated Hoover despite his low approval rating</a:t>
            </a:r>
          </a:p>
          <a:p>
            <a:pPr>
              <a:lnSpc>
                <a:spcPct val="90000"/>
              </a:lnSpc>
            </a:pPr>
            <a:r>
              <a:rPr lang="en-US" sz="2400" b="1"/>
              <a:t>The Democrats nominated Franklin Delano Roosevelt</a:t>
            </a:r>
          </a:p>
        </p:txBody>
      </p:sp>
      <p:pic>
        <p:nvPicPr>
          <p:cNvPr id="4102" name="Picture 6" descr="new deal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814638"/>
            <a:ext cx="4495800" cy="3670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610600" cy="1143000"/>
          </a:xfrm>
        </p:spPr>
        <p:txBody>
          <a:bodyPr/>
          <a:lstStyle/>
          <a:p>
            <a:r>
              <a:rPr lang="en-US" b="1"/>
              <a:t>NATIONAL YOUTH ADMINISTRATION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457700" cy="4191000"/>
          </a:xfrm>
        </p:spPr>
        <p:txBody>
          <a:bodyPr/>
          <a:lstStyle/>
          <a:p>
            <a:r>
              <a:rPr lang="en-US" sz="2400" b="1"/>
              <a:t>The National Youth Administration (NYA) was created to provide education, jobs and recreation for young people</a:t>
            </a:r>
          </a:p>
          <a:p>
            <a:r>
              <a:rPr lang="en-US" sz="2400" b="1"/>
              <a:t>Getting young people off the streets and into schools and jobs was a high priority for the NYA</a:t>
            </a:r>
          </a:p>
        </p:txBody>
      </p:sp>
      <p:pic>
        <p:nvPicPr>
          <p:cNvPr id="81926" name="Picture 6" descr="new deal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679700"/>
            <a:ext cx="4648200" cy="40878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33CC33"/>
                </a:solidFill>
              </a:rPr>
              <a:t>CONGRESS PROTECTS WORKERS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667000"/>
            <a:ext cx="5410200" cy="4191000"/>
          </a:xfrm>
        </p:spPr>
        <p:txBody>
          <a:bodyPr/>
          <a:lstStyle/>
          <a:p>
            <a:r>
              <a:rPr lang="en-US" b="1" dirty="0"/>
              <a:t>In 1938, Congress passed </a:t>
            </a:r>
            <a:r>
              <a:rPr lang="en-US" b="1" u="sng" dirty="0">
                <a:solidFill>
                  <a:srgbClr val="33CC33"/>
                </a:solidFill>
              </a:rPr>
              <a:t>the Fair Labor Standards Act</a:t>
            </a:r>
            <a:r>
              <a:rPr lang="en-US" b="1" dirty="0">
                <a:solidFill>
                  <a:srgbClr val="33CC33"/>
                </a:solidFill>
              </a:rPr>
              <a:t> </a:t>
            </a:r>
            <a:endParaRPr lang="en-US" b="1" dirty="0" smtClean="0">
              <a:solidFill>
                <a:srgbClr val="33CC33"/>
              </a:solidFill>
            </a:endParaRPr>
          </a:p>
          <a:p>
            <a:pPr lvl="1"/>
            <a:r>
              <a:rPr lang="en-US" b="1" dirty="0" smtClean="0">
                <a:solidFill>
                  <a:srgbClr val="33CC33"/>
                </a:solidFill>
              </a:rPr>
              <a:t>which </a:t>
            </a:r>
            <a:r>
              <a:rPr lang="en-US" b="1" dirty="0">
                <a:solidFill>
                  <a:srgbClr val="33CC33"/>
                </a:solidFill>
              </a:rPr>
              <a:t>set maximum hours at 44 per </a:t>
            </a:r>
            <a:r>
              <a:rPr lang="en-US" b="1" dirty="0" smtClean="0">
                <a:solidFill>
                  <a:srgbClr val="33CC33"/>
                </a:solidFill>
              </a:rPr>
              <a:t>week</a:t>
            </a:r>
          </a:p>
          <a:p>
            <a:pPr lvl="1"/>
            <a:r>
              <a:rPr lang="en-US" b="1" dirty="0" smtClean="0">
                <a:solidFill>
                  <a:srgbClr val="33CC33"/>
                </a:solidFill>
              </a:rPr>
              <a:t> minimum </a:t>
            </a:r>
            <a:r>
              <a:rPr lang="en-US" b="1" dirty="0">
                <a:solidFill>
                  <a:srgbClr val="33CC33"/>
                </a:solidFill>
              </a:rPr>
              <a:t>wage at 25 cents per hour</a:t>
            </a:r>
          </a:p>
        </p:txBody>
      </p:sp>
      <p:pic>
        <p:nvPicPr>
          <p:cNvPr id="88072" name="Picture 8" descr="MinWage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2876550"/>
            <a:ext cx="2514600" cy="3581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mimimum w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79488"/>
            <a:ext cx="8382000" cy="5881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60198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33CC33"/>
                </a:solidFill>
              </a:rPr>
              <a:t>SOCIAL SECURITY ACT</a:t>
            </a:r>
          </a:p>
        </p:txBody>
      </p:sp>
      <p:pic>
        <p:nvPicPr>
          <p:cNvPr id="91145" name="Picture 9" descr="social security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343150"/>
            <a:ext cx="2133600" cy="1600200"/>
          </a:xfrm>
          <a:noFill/>
          <a:ln/>
        </p:spPr>
      </p:pic>
      <p:sp>
        <p:nvSpPr>
          <p:cNvPr id="9114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419600" y="2667000"/>
            <a:ext cx="47244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33CC33"/>
                </a:solidFill>
              </a:rPr>
              <a:t>One of the most important achievements of the New Deal </a:t>
            </a:r>
            <a:r>
              <a:rPr lang="en-US" sz="2400" b="1" dirty="0" smtClean="0">
                <a:solidFill>
                  <a:srgbClr val="33CC33"/>
                </a:solidFill>
              </a:rPr>
              <a:t>era</a:t>
            </a:r>
          </a:p>
          <a:p>
            <a:pPr>
              <a:lnSpc>
                <a:spcPct val="80000"/>
              </a:lnSpc>
            </a:pP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33CC33"/>
                </a:solidFill>
              </a:rPr>
              <a:t>It Gave: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33CC33"/>
                </a:solidFill>
              </a:rPr>
              <a:t>Old-Age </a:t>
            </a:r>
            <a:r>
              <a:rPr lang="en-US" sz="2400" b="1" dirty="0">
                <a:solidFill>
                  <a:srgbClr val="33CC33"/>
                </a:solidFill>
              </a:rPr>
              <a:t>Pension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33CC33"/>
                </a:solidFill>
              </a:rPr>
              <a:t>Unemployment compensation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33CC33"/>
                </a:solidFill>
              </a:rPr>
              <a:t>Aid to families with dependent children &amp; disabled (welfare)</a:t>
            </a:r>
          </a:p>
        </p:txBody>
      </p:sp>
      <p:pic>
        <p:nvPicPr>
          <p:cNvPr id="91142" name="Picture 6" descr="ss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066800"/>
            <a:ext cx="1447800" cy="1447800"/>
          </a:xfrm>
          <a:prstGeom prst="rect">
            <a:avLst/>
          </a:prstGeom>
          <a:noFill/>
        </p:spPr>
      </p:pic>
      <p:pic>
        <p:nvPicPr>
          <p:cNvPr id="91146" name="Picture 10" descr="elder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581400"/>
            <a:ext cx="1895475" cy="2667000"/>
          </a:xfrm>
          <a:prstGeom prst="rect">
            <a:avLst/>
          </a:prstGeom>
          <a:noFill/>
        </p:spPr>
      </p:pic>
      <p:pic>
        <p:nvPicPr>
          <p:cNvPr id="91148" name="Picture 12" descr="welfare_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63538" y="4114800"/>
            <a:ext cx="1533525" cy="2743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143000"/>
            <a:ext cx="56388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33CC33"/>
                </a:solidFill>
              </a:rPr>
              <a:t>NEW DEAL AFFECTS MANY GROUPS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67000"/>
            <a:ext cx="44577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err="1" smtClean="0">
                <a:solidFill>
                  <a:srgbClr val="33CC33"/>
                </a:solidFill>
              </a:rPr>
              <a:t>Postive</a:t>
            </a:r>
            <a:r>
              <a:rPr lang="en-US" sz="2400" b="1" dirty="0" smtClean="0">
                <a:solidFill>
                  <a:srgbClr val="33CC33"/>
                </a:solidFill>
              </a:rPr>
              <a:t> effects for: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rgbClr val="33CC33"/>
                </a:solidFill>
              </a:rPr>
              <a:t>Women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rgbClr val="33CC33"/>
                </a:solidFill>
              </a:rPr>
              <a:t>African Americans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rgbClr val="33CC33"/>
                </a:solidFill>
              </a:rPr>
              <a:t>Native Americans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</p:txBody>
      </p:sp>
      <p:pic>
        <p:nvPicPr>
          <p:cNvPr id="95238" name="Picture 6" descr="Eleanor_Rooseve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854325"/>
            <a:ext cx="4038600" cy="3605213"/>
          </a:xfrm>
          <a:noFill/>
          <a:ln/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5410200" y="32766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Eleanor &amp; Franklin</a:t>
            </a:r>
          </a:p>
        </p:txBody>
      </p:sp>
      <p:pic>
        <p:nvPicPr>
          <p:cNvPr id="95240" name="Picture 8" descr="Eleanor%20Rooseve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2057400" cy="134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reservation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47750"/>
            <a:ext cx="6324600" cy="5770563"/>
          </a:xfrm>
          <a:prstGeom prst="rect">
            <a:avLst/>
          </a:prstGeom>
          <a:noFill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105400" y="5486400"/>
            <a:ext cx="327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Current locations of Native American reservations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Grp="1" noChangeArrowheads="1"/>
          </p:cNvSpPr>
          <p:nvPr>
            <p:ph type="title"/>
          </p:nvPr>
        </p:nvSpPr>
        <p:spPr>
          <a:xfrm>
            <a:off x="3200400" y="1143000"/>
            <a:ext cx="5486400" cy="1143000"/>
          </a:xfrm>
        </p:spPr>
        <p:txBody>
          <a:bodyPr/>
          <a:lstStyle/>
          <a:p>
            <a:r>
              <a:rPr lang="en-US" b="1" dirty="0">
                <a:solidFill>
                  <a:srgbClr val="33CC33"/>
                </a:solidFill>
              </a:rPr>
              <a:t>FDR WINS IN 1936  . . . AGAIN</a:t>
            </a:r>
          </a:p>
        </p:txBody>
      </p:sp>
      <p:pic>
        <p:nvPicPr>
          <p:cNvPr id="107528" name="Picture 8" descr="fdr-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3200400"/>
            <a:ext cx="4114800" cy="3452813"/>
          </a:xfrm>
          <a:noFill/>
          <a:ln/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5715000" y="42672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FDR &amp; Eleanor campaign by rail in 1936</a:t>
            </a:r>
          </a:p>
        </p:txBody>
      </p:sp>
      <p:pic>
        <p:nvPicPr>
          <p:cNvPr id="107530" name="Picture 10" descr="fdr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1600200" cy="158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CC33"/>
                </a:solidFill>
              </a:rPr>
              <a:t>THE </a:t>
            </a:r>
            <a:r>
              <a:rPr lang="en-US" b="1" dirty="0">
                <a:solidFill>
                  <a:srgbClr val="33CC33"/>
                </a:solidFill>
              </a:rPr>
              <a:t>IMPACT OF THE NEW DEAL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Over time, opinions about the merits of the New Deal and FDR have ranged from harsh criticism to high praise – usually along partisan lines</a:t>
            </a:r>
          </a:p>
          <a:p>
            <a:pPr>
              <a:lnSpc>
                <a:spcPct val="90000"/>
              </a:lnSpc>
            </a:pPr>
            <a:r>
              <a:rPr lang="en-US" sz="2400" b="1" u="sng" dirty="0">
                <a:solidFill>
                  <a:srgbClr val="33CC33"/>
                </a:solidFill>
              </a:rPr>
              <a:t>Conservatives</a:t>
            </a:r>
            <a:r>
              <a:rPr lang="en-US" sz="2400" b="1" dirty="0">
                <a:solidFill>
                  <a:srgbClr val="33CC33"/>
                </a:solidFill>
              </a:rPr>
              <a:t> felt FDR made government too large and too powerful</a:t>
            </a:r>
          </a:p>
          <a:p>
            <a:pPr>
              <a:lnSpc>
                <a:spcPct val="90000"/>
              </a:lnSpc>
            </a:pPr>
            <a:r>
              <a:rPr lang="en-US" sz="2400" b="1" u="sng" dirty="0">
                <a:solidFill>
                  <a:srgbClr val="33CC33"/>
                </a:solidFill>
              </a:rPr>
              <a:t>Liberals</a:t>
            </a:r>
            <a:r>
              <a:rPr lang="en-US" sz="2400" b="1" dirty="0">
                <a:solidFill>
                  <a:srgbClr val="33CC33"/>
                </a:solidFill>
              </a:rPr>
              <a:t> countered that FDR socialized the economy because Americans needed help 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077200" cy="1143000"/>
          </a:xfrm>
        </p:spPr>
        <p:txBody>
          <a:bodyPr/>
          <a:lstStyle/>
          <a:p>
            <a:r>
              <a:rPr lang="en-US" b="1" dirty="0">
                <a:solidFill>
                  <a:srgbClr val="33CC33"/>
                </a:solidFill>
              </a:rPr>
              <a:t>LEGACIES OF THE NEW DEAL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438400"/>
            <a:ext cx="441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u="sng" dirty="0">
                <a:solidFill>
                  <a:srgbClr val="33CC33"/>
                </a:solidFill>
              </a:rPr>
              <a:t>FDIC </a:t>
            </a:r>
            <a:r>
              <a:rPr lang="en-US" sz="2400" b="1" dirty="0">
                <a:solidFill>
                  <a:srgbClr val="33CC33"/>
                </a:solidFill>
              </a:rPr>
              <a:t>– banking insurance critical to sound economy</a:t>
            </a:r>
          </a:p>
          <a:p>
            <a:pPr>
              <a:lnSpc>
                <a:spcPct val="90000"/>
              </a:lnSpc>
            </a:pPr>
            <a:r>
              <a:rPr lang="en-US" sz="2400" b="1" u="sng" dirty="0">
                <a:solidFill>
                  <a:srgbClr val="33CC33"/>
                </a:solidFill>
              </a:rPr>
              <a:t>Deficit spending</a:t>
            </a:r>
            <a:r>
              <a:rPr lang="en-US" sz="2400" b="1" dirty="0">
                <a:solidFill>
                  <a:srgbClr val="33CC33"/>
                </a:solidFill>
              </a:rPr>
              <a:t>  has became a normal feature of government</a:t>
            </a:r>
          </a:p>
          <a:p>
            <a:pPr>
              <a:lnSpc>
                <a:spcPct val="90000"/>
              </a:lnSpc>
            </a:pPr>
            <a:r>
              <a:rPr lang="en-US" sz="2400" b="1" u="sng" dirty="0">
                <a:solidFill>
                  <a:srgbClr val="33CC33"/>
                </a:solidFill>
              </a:rPr>
              <a:t>Social Security </a:t>
            </a:r>
            <a:r>
              <a:rPr lang="en-US" sz="2400" b="1" dirty="0">
                <a:solidFill>
                  <a:srgbClr val="33CC33"/>
                </a:solidFill>
              </a:rPr>
              <a:t> is a key legacy of the New Deal in that the Feds have assumed a greater responsibility for the social welfare of citizens since 1935 </a:t>
            </a:r>
            <a:endParaRPr lang="en-US" sz="2400" b="1" u="sng" dirty="0">
              <a:solidFill>
                <a:srgbClr val="33CC33"/>
              </a:solidFill>
            </a:endParaRPr>
          </a:p>
          <a:p>
            <a:pPr>
              <a:lnSpc>
                <a:spcPct val="90000"/>
              </a:lnSpc>
            </a:pPr>
            <a:endParaRPr lang="en-US" sz="2400" b="1" u="sng" dirty="0"/>
          </a:p>
        </p:txBody>
      </p:sp>
      <p:pic>
        <p:nvPicPr>
          <p:cNvPr id="165894" name="Picture 6" descr="legacy-society-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2057400"/>
            <a:ext cx="3082925" cy="441960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h24_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838200"/>
            <a:ext cx="8382000" cy="5334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382000" cy="1143000"/>
          </a:xfrm>
        </p:spPr>
        <p:txBody>
          <a:bodyPr/>
          <a:lstStyle/>
          <a:p>
            <a:r>
              <a:rPr lang="en-US" b="1" dirty="0"/>
              <a:t>ROOSEVELT WINS OVERWHELMING VICTORY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2667000"/>
            <a:ext cx="45339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Democrat Roosevelt, known popularly as FDR, was a 2-term </a:t>
            </a:r>
            <a:r>
              <a:rPr lang="en-US" sz="2400" b="1" dirty="0">
                <a:solidFill>
                  <a:srgbClr val="33CC33"/>
                </a:solidFill>
              </a:rPr>
              <a:t>governor of New York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33CC33"/>
                </a:solidFill>
              </a:rPr>
              <a:t>Roosevelt </a:t>
            </a:r>
            <a:r>
              <a:rPr lang="en-US" sz="2400" b="1" dirty="0">
                <a:solidFill>
                  <a:srgbClr val="33CC33"/>
                </a:solidFill>
              </a:rPr>
              <a:t>promised a “New Deal” for Americans and relief from the depression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33CC33"/>
                </a:solidFill>
              </a:rPr>
              <a:t>“The only thing we have to fear is fear itself.”  </a:t>
            </a:r>
            <a:endParaRPr lang="en-US" sz="2400" b="1" dirty="0">
              <a:solidFill>
                <a:srgbClr val="33CC33"/>
              </a:solidFill>
            </a:endParaRPr>
          </a:p>
        </p:txBody>
      </p:sp>
      <p:pic>
        <p:nvPicPr>
          <p:cNvPr id="7174" name="Picture 6" descr="fd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590800"/>
            <a:ext cx="2895600" cy="3130931"/>
          </a:xfrm>
          <a:noFill/>
          <a:ln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5800" y="58674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CC33"/>
                </a:solidFill>
              </a:rPr>
              <a:t>FDR easily won the 1932 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CC33"/>
                </a:solidFill>
              </a:rPr>
              <a:t>Other notes for test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534400" cy="4343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CC33"/>
                </a:solidFill>
              </a:rPr>
              <a:t>Minorities jobs were taken by white employers and prejudice continued against minorities. </a:t>
            </a:r>
          </a:p>
          <a:p>
            <a:pPr>
              <a:defRPr/>
            </a:pPr>
            <a:r>
              <a:rPr lang="en-US" dirty="0" smtClean="0">
                <a:solidFill>
                  <a:srgbClr val="33CC33"/>
                </a:solidFill>
              </a:rPr>
              <a:t>Every week about 85 million people went to the movies to escape their cares and worries.</a:t>
            </a:r>
          </a:p>
          <a:p>
            <a:pPr>
              <a:defRPr/>
            </a:pPr>
            <a:r>
              <a:rPr lang="en-US" dirty="0" smtClean="0">
                <a:solidFill>
                  <a:srgbClr val="33CC33"/>
                </a:solidFill>
              </a:rPr>
              <a:t>Francis Townsend: a California doctor that is famous for creating a monthly pension.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Vocabulary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8001000" cy="3733800"/>
          </a:xfrm>
        </p:spPr>
        <p:txBody>
          <a:bodyPr/>
          <a:lstStyle/>
          <a:p>
            <a:pPr>
              <a:defRPr/>
            </a:pPr>
            <a:r>
              <a:rPr lang="en-US" sz="2800" b="1" u="sng" dirty="0" smtClean="0">
                <a:solidFill>
                  <a:srgbClr val="33CC33"/>
                </a:solidFill>
              </a:rPr>
              <a:t>migrant worker: </a:t>
            </a:r>
            <a:r>
              <a:rPr lang="en-US" sz="2800" dirty="0" smtClean="0"/>
              <a:t>After the Dust Bowl people that moved place to place looking for work</a:t>
            </a:r>
          </a:p>
          <a:p>
            <a:pPr>
              <a:defRPr/>
            </a:pPr>
            <a:r>
              <a:rPr lang="en-US" sz="2800" b="1" u="sng" dirty="0" smtClean="0">
                <a:solidFill>
                  <a:srgbClr val="33CC33"/>
                </a:solidFill>
              </a:rPr>
              <a:t>pension</a:t>
            </a:r>
            <a:r>
              <a:rPr lang="en-US" sz="2800" b="1" u="sng" dirty="0" smtClean="0"/>
              <a:t>: </a:t>
            </a:r>
            <a:r>
              <a:rPr lang="en-US" sz="2800" b="1" dirty="0" smtClean="0"/>
              <a:t> </a:t>
            </a:r>
            <a:r>
              <a:rPr lang="en-US" sz="2800" dirty="0" smtClean="0"/>
              <a:t>Money that an older person receives after retirement that is paid monthly</a:t>
            </a:r>
          </a:p>
          <a:p>
            <a:pPr>
              <a:defRPr/>
            </a:pPr>
            <a:r>
              <a:rPr lang="en-US" sz="2800" b="1" u="sng" dirty="0" smtClean="0">
                <a:solidFill>
                  <a:srgbClr val="33CC33"/>
                </a:solidFill>
              </a:rPr>
              <a:t>unemployment insurance: </a:t>
            </a:r>
            <a:r>
              <a:rPr lang="en-US" sz="2800" dirty="0" smtClean="0"/>
              <a:t>A tax that was put on workers and it funded people that lost their jobs is called 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 descr="new deal 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7575"/>
            <a:ext cx="6172200" cy="594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5715000" cy="1447800"/>
          </a:xfrm>
        </p:spPr>
        <p:txBody>
          <a:bodyPr/>
          <a:lstStyle/>
          <a:p>
            <a:r>
              <a:rPr lang="en-US" b="1" dirty="0">
                <a:solidFill>
                  <a:srgbClr val="33CC33"/>
                </a:solidFill>
              </a:rPr>
              <a:t>ROOSEVELT’S FIRESIDE CHATS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819400"/>
            <a:ext cx="4229100" cy="4038600"/>
          </a:xfrm>
        </p:spPr>
        <p:txBody>
          <a:bodyPr/>
          <a:lstStyle/>
          <a:p>
            <a:r>
              <a:rPr lang="en-US" sz="2800" b="1" dirty="0">
                <a:solidFill>
                  <a:srgbClr val="33CC33"/>
                </a:solidFill>
              </a:rPr>
              <a:t>FDR communicated to Americans via radio</a:t>
            </a:r>
          </a:p>
          <a:p>
            <a:r>
              <a:rPr lang="en-US" sz="2800" b="1" dirty="0"/>
              <a:t>His frequent “Fireside Chats” kept Americans abreast of the government’s efforts during the Depression</a:t>
            </a:r>
          </a:p>
          <a:p>
            <a:endParaRPr lang="en-US" sz="2800" b="1" dirty="0"/>
          </a:p>
        </p:txBody>
      </p:sp>
      <p:pic>
        <p:nvPicPr>
          <p:cNvPr id="128006" name="Picture 6" descr="FDR02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200400"/>
            <a:ext cx="4495800" cy="3341688"/>
          </a:xfrm>
          <a:noFill/>
          <a:ln/>
        </p:spPr>
      </p:pic>
      <p:pic>
        <p:nvPicPr>
          <p:cNvPr id="128007" name="Picture 7" descr="animated-fireplac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143000"/>
            <a:ext cx="2581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143000"/>
            <a:ext cx="67818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33CC33"/>
                </a:solidFill>
              </a:rPr>
              <a:t>FDR LAUNCHES </a:t>
            </a:r>
            <a:r>
              <a:rPr lang="en-US" sz="4000" b="1" u="sng" dirty="0" smtClean="0">
                <a:solidFill>
                  <a:srgbClr val="33CC33"/>
                </a:solidFill>
              </a:rPr>
              <a:t>NEW DEAL</a:t>
            </a:r>
            <a:endParaRPr lang="en-US" sz="4000" b="1" u="sng" dirty="0">
              <a:solidFill>
                <a:srgbClr val="33CC33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67000"/>
            <a:ext cx="44577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FDR promised a “new deal” for the American people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He took office with a flurry of activity known as “</a:t>
            </a:r>
            <a:r>
              <a:rPr lang="en-US" sz="2800" b="1" dirty="0">
                <a:solidFill>
                  <a:srgbClr val="33CC33"/>
                </a:solidFill>
              </a:rPr>
              <a:t>The Hundred Days</a:t>
            </a:r>
            <a:r>
              <a:rPr lang="en-US" sz="2800" b="1" dirty="0"/>
              <a:t>”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The 100 Days lasted from March to June 1933</a:t>
            </a:r>
          </a:p>
        </p:txBody>
      </p:sp>
      <p:pic>
        <p:nvPicPr>
          <p:cNvPr id="12297" name="Picture 9" descr="100-days-poster-15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6163" y="1905000"/>
            <a:ext cx="3644900" cy="4800600"/>
          </a:xfrm>
          <a:noFill/>
          <a:ln/>
        </p:spPr>
      </p:pic>
      <p:pic>
        <p:nvPicPr>
          <p:cNvPr id="12298" name="Picture 10" descr="fd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1258888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914400"/>
            <a:ext cx="5029200" cy="1828800"/>
          </a:xfrm>
        </p:spPr>
        <p:txBody>
          <a:bodyPr/>
          <a:lstStyle/>
          <a:p>
            <a:r>
              <a:rPr lang="en-US" sz="4800" b="1" dirty="0"/>
              <a:t>CONGRESS GETS BUSY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0"/>
            <a:ext cx="4572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33CC33"/>
                </a:solidFill>
              </a:rPr>
              <a:t>FDR’s philosophy </a:t>
            </a:r>
            <a:r>
              <a:rPr lang="en-US" sz="2400" b="1" dirty="0"/>
              <a:t>was to get people help and work through </a:t>
            </a:r>
            <a:r>
              <a:rPr lang="en-US" sz="2400" b="1" dirty="0">
                <a:solidFill>
                  <a:srgbClr val="33CC33"/>
                </a:solidFill>
              </a:rPr>
              <a:t>“</a:t>
            </a:r>
            <a:r>
              <a:rPr lang="en-US" sz="2400" b="1" u="sng" dirty="0">
                <a:solidFill>
                  <a:srgbClr val="33CC33"/>
                </a:solidFill>
              </a:rPr>
              <a:t>deficit” </a:t>
            </a:r>
            <a:r>
              <a:rPr lang="en-US" sz="2400" b="1" u="sng" dirty="0" smtClean="0">
                <a:solidFill>
                  <a:srgbClr val="33CC33"/>
                </a:solidFill>
              </a:rPr>
              <a:t>spending</a:t>
            </a:r>
            <a:r>
              <a:rPr lang="en-US" sz="2400" b="1" dirty="0" smtClean="0"/>
              <a:t>:  </a:t>
            </a:r>
            <a:r>
              <a:rPr lang="en-US" sz="2400" b="1" dirty="0" smtClean="0">
                <a:solidFill>
                  <a:srgbClr val="33CC33"/>
                </a:solidFill>
              </a:rPr>
              <a:t>spending money that is not available as cash. </a:t>
            </a:r>
            <a:endParaRPr lang="en-US" sz="2400" b="1" dirty="0">
              <a:solidFill>
                <a:srgbClr val="33CC33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/>
              <a:t>During the 100 Days, Congress passed more than 15 major pieces of legislation that </a:t>
            </a:r>
            <a:r>
              <a:rPr lang="en-US" sz="2400" b="1" dirty="0" smtClean="0"/>
              <a:t>expanded </a:t>
            </a:r>
            <a:r>
              <a:rPr lang="en-US" sz="2400" b="1" dirty="0"/>
              <a:t>government’s role in the nation’s economy and welfare</a:t>
            </a:r>
          </a:p>
        </p:txBody>
      </p:sp>
      <p:pic>
        <p:nvPicPr>
          <p:cNvPr id="16393" name="Picture 9" descr="capitol_w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143001"/>
            <a:ext cx="1752600" cy="1079727"/>
          </a:xfrm>
          <a:noFill/>
          <a:ln/>
        </p:spPr>
      </p:pic>
      <p:pic>
        <p:nvPicPr>
          <p:cNvPr id="16394" name="Picture 10" descr="busy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3352800" cy="33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4495800" cy="1600200"/>
          </a:xfrm>
        </p:spPr>
        <p:txBody>
          <a:bodyPr/>
          <a:lstStyle/>
          <a:p>
            <a:r>
              <a:rPr lang="en-US" b="1" dirty="0">
                <a:solidFill>
                  <a:srgbClr val="33CC33"/>
                </a:solidFill>
              </a:rPr>
              <a:t>TO DO LIST: #1- </a:t>
            </a:r>
            <a:r>
              <a:rPr lang="en-US" b="1" u="sng" dirty="0">
                <a:solidFill>
                  <a:srgbClr val="33CC33"/>
                </a:solidFill>
              </a:rPr>
              <a:t>HELP BANKS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3276600"/>
            <a:ext cx="54102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First order of business was to get the banking system in order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On March 5, </a:t>
            </a:r>
            <a:r>
              <a:rPr lang="en-US" sz="2400" b="1" dirty="0">
                <a:solidFill>
                  <a:srgbClr val="33CC33"/>
                </a:solidFill>
              </a:rPr>
              <a:t>one day after taking office, FDR declared a bank holiday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He persuaded Congress to pass the Emergency Relief Act, which authorized the Treasury Department </a:t>
            </a:r>
            <a:r>
              <a:rPr lang="en-US" sz="2400" b="1" dirty="0">
                <a:solidFill>
                  <a:srgbClr val="33CC33"/>
                </a:solidFill>
              </a:rPr>
              <a:t>to inspect the nation’s banks</a:t>
            </a:r>
          </a:p>
        </p:txBody>
      </p:sp>
      <p:pic>
        <p:nvPicPr>
          <p:cNvPr id="21510" name="Picture 6" descr="ban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143000"/>
            <a:ext cx="3295650" cy="1847850"/>
          </a:xfrm>
          <a:noFill/>
          <a:ln/>
        </p:spPr>
      </p:pic>
      <p:pic>
        <p:nvPicPr>
          <p:cNvPr id="21511" name="Picture 7" descr="treas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AMERICANS GAIN CONFIDENCE IN BANKS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67000"/>
            <a:ext cx="4267200" cy="4191000"/>
          </a:xfrm>
        </p:spPr>
        <p:txBody>
          <a:bodyPr/>
          <a:lstStyle/>
          <a:p>
            <a:r>
              <a:rPr lang="en-US" sz="2400" b="1" dirty="0"/>
              <a:t>Next, FDR passed the Glass-</a:t>
            </a:r>
            <a:r>
              <a:rPr lang="en-US" sz="2400" b="1" dirty="0" err="1"/>
              <a:t>Steagall</a:t>
            </a:r>
            <a:r>
              <a:rPr lang="en-US" sz="2400" b="1" dirty="0"/>
              <a:t> Act which established the Federal Deposit Insurance Corporation</a:t>
            </a:r>
          </a:p>
          <a:p>
            <a:r>
              <a:rPr lang="en-US" sz="2400" b="1" dirty="0">
                <a:solidFill>
                  <a:srgbClr val="33CC33"/>
                </a:solidFill>
              </a:rPr>
              <a:t>The </a:t>
            </a:r>
            <a:r>
              <a:rPr lang="en-US" sz="2400" b="1" u="sng" dirty="0">
                <a:solidFill>
                  <a:srgbClr val="33CC33"/>
                </a:solidFill>
              </a:rPr>
              <a:t>FDIC</a:t>
            </a:r>
            <a:r>
              <a:rPr lang="en-US" sz="2400" b="1" dirty="0">
                <a:solidFill>
                  <a:srgbClr val="33CC33"/>
                </a:solidFill>
              </a:rPr>
              <a:t> insured account holders up to $5,000 and set strict standards for banks to follow (today = $100,000)</a:t>
            </a:r>
            <a:endParaRPr lang="en-US" sz="2400" dirty="0">
              <a:solidFill>
                <a:srgbClr val="33CC33"/>
              </a:solidFill>
            </a:endParaRPr>
          </a:p>
        </p:txBody>
      </p:sp>
      <p:pic>
        <p:nvPicPr>
          <p:cNvPr id="24582" name="Picture 6" descr="FDIC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514600"/>
            <a:ext cx="3413125" cy="4191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143000"/>
            <a:ext cx="6400800" cy="1600200"/>
          </a:xfrm>
        </p:spPr>
        <p:txBody>
          <a:bodyPr/>
          <a:lstStyle/>
          <a:p>
            <a:r>
              <a:rPr lang="en-US" b="1" dirty="0"/>
              <a:t>ALPHABET AGENCIES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200400"/>
            <a:ext cx="4495800" cy="3657600"/>
          </a:xfrm>
        </p:spPr>
        <p:txBody>
          <a:bodyPr/>
          <a:lstStyle/>
          <a:p>
            <a:endParaRPr lang="en-US" sz="2400" b="1" dirty="0"/>
          </a:p>
        </p:txBody>
      </p:sp>
      <p:pic>
        <p:nvPicPr>
          <p:cNvPr id="30726" name="Picture 6" descr="alphabet%20puzz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352800"/>
            <a:ext cx="3200400" cy="3070082"/>
          </a:xfrm>
          <a:noFill/>
          <a:ln/>
        </p:spPr>
      </p:pic>
      <p:pic>
        <p:nvPicPr>
          <p:cNvPr id="30728" name="Picture 8" descr="planting trees an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71800"/>
            <a:ext cx="360045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ols">
  <a:themeElements>
    <a:clrScheme name="Too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o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o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Tools</Template>
  <TotalTime>985</TotalTime>
  <Words>959</Words>
  <Application>Microsoft Office PowerPoint</Application>
  <PresentationFormat>On-screen Show (4:3)</PresentationFormat>
  <Paragraphs>104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Tools</vt:lpstr>
      <vt:lpstr>THE NEW DEAL</vt:lpstr>
      <vt:lpstr>Part 1: A NEW DEAL FIGHTS THE DEPRESSION</vt:lpstr>
      <vt:lpstr>ROOSEVELT WINS OVERWHELMING VICTORY</vt:lpstr>
      <vt:lpstr>ROOSEVELT’S FIRESIDE CHATS</vt:lpstr>
      <vt:lpstr>FDR LAUNCHES NEW DEAL</vt:lpstr>
      <vt:lpstr>CONGRESS GETS BUSY</vt:lpstr>
      <vt:lpstr>TO DO LIST: #1- HELP BANKS</vt:lpstr>
      <vt:lpstr>AMERICANS GAIN CONFIDENCE IN BANKS</vt:lpstr>
      <vt:lpstr>ALPHABET AGENCIES</vt:lpstr>
      <vt:lpstr>Your task</vt:lpstr>
      <vt:lpstr>CRITICS EMERGE</vt:lpstr>
      <vt:lpstr>SUPREME COURT REACTS</vt:lpstr>
      <vt:lpstr>FDR REGAINS CONTROL OVER SUPREME COURT</vt:lpstr>
      <vt:lpstr>There were still critics</vt:lpstr>
      <vt:lpstr>FDR EASILY WINS 2ND TERM</vt:lpstr>
      <vt:lpstr>Part 2: THE SECOND NEW DEAL</vt:lpstr>
      <vt:lpstr>THE SECOND HUNDRED DAYS</vt:lpstr>
      <vt:lpstr>Slide 18</vt:lpstr>
      <vt:lpstr>Slide 19</vt:lpstr>
      <vt:lpstr>NATIONAL YOUTH ADMINISTRATION</vt:lpstr>
      <vt:lpstr>CONGRESS PROTECTS WORKERS</vt:lpstr>
      <vt:lpstr>Slide 22</vt:lpstr>
      <vt:lpstr>SOCIAL SECURITY ACT</vt:lpstr>
      <vt:lpstr>NEW DEAL AFFECTS MANY GROUPS</vt:lpstr>
      <vt:lpstr>Slide 25</vt:lpstr>
      <vt:lpstr>FDR WINS IN 1936  . . . AGAIN</vt:lpstr>
      <vt:lpstr>THE IMPACT OF THE NEW DEAL</vt:lpstr>
      <vt:lpstr>LEGACIES OF THE NEW DEAL</vt:lpstr>
      <vt:lpstr>Slide 29</vt:lpstr>
      <vt:lpstr>Other notes for test</vt:lpstr>
      <vt:lpstr>Vocabulary to know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DEAL</dc:title>
  <dc:creator>wikerts</dc:creator>
  <cp:lastModifiedBy>wikerts</cp:lastModifiedBy>
  <cp:revision>33</cp:revision>
  <dcterms:created xsi:type="dcterms:W3CDTF">2005-02-21T04:29:45Z</dcterms:created>
  <dcterms:modified xsi:type="dcterms:W3CDTF">2013-01-28T01:56:52Z</dcterms:modified>
</cp:coreProperties>
</file>