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85" r:id="rId2"/>
    <p:sldId id="256" r:id="rId3"/>
    <p:sldId id="257" r:id="rId4"/>
    <p:sldId id="258" r:id="rId5"/>
    <p:sldId id="261" r:id="rId6"/>
    <p:sldId id="260" r:id="rId7"/>
    <p:sldId id="262" r:id="rId8"/>
    <p:sldId id="263" r:id="rId9"/>
    <p:sldId id="295" r:id="rId10"/>
    <p:sldId id="286" r:id="rId11"/>
    <p:sldId id="287" r:id="rId12"/>
    <p:sldId id="288" r:id="rId13"/>
    <p:sldId id="289" r:id="rId14"/>
    <p:sldId id="270" r:id="rId15"/>
    <p:sldId id="290" r:id="rId16"/>
    <p:sldId id="291" r:id="rId17"/>
    <p:sldId id="271" r:id="rId18"/>
    <p:sldId id="292" r:id="rId19"/>
    <p:sldId id="293" r:id="rId20"/>
    <p:sldId id="273" r:id="rId21"/>
    <p:sldId id="294" r:id="rId22"/>
    <p:sldId id="297" r:id="rId23"/>
    <p:sldId id="267" r:id="rId24"/>
    <p:sldId id="268" r:id="rId25"/>
    <p:sldId id="269" r:id="rId26"/>
    <p:sldId id="272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96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4" autoAdjust="0"/>
    <p:restoredTop sz="86410" autoAdjust="0"/>
  </p:normalViewPr>
  <p:slideViewPr>
    <p:cSldViewPr>
      <p:cViewPr varScale="1">
        <p:scale>
          <a:sx n="58" d="100"/>
          <a:sy n="58" d="100"/>
        </p:scale>
        <p:origin x="-151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20D27D-1860-4D3F-9AE9-FEB2DC3DD8B6}" type="doc">
      <dgm:prSet loTypeId="urn:microsoft.com/office/officeart/2005/8/layout/hProcess4" loCatId="process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83CF1A9-F486-4A26-B33E-2040FA31F0FB}">
      <dgm:prSet phldrT="[Text]"/>
      <dgm:spPr/>
      <dgm:t>
        <a:bodyPr/>
        <a:lstStyle/>
        <a:p>
          <a:r>
            <a:rPr lang="en-US" dirty="0" smtClean="0"/>
            <a:t>1978</a:t>
          </a:r>
          <a:endParaRPr lang="en-US" dirty="0"/>
        </a:p>
      </dgm:t>
    </dgm:pt>
    <dgm:pt modelId="{49AD8D0C-DDA8-476E-9A29-F11F3172C345}" type="parTrans" cxnId="{FFC6300C-FF29-425F-958F-690C183AC881}">
      <dgm:prSet/>
      <dgm:spPr/>
      <dgm:t>
        <a:bodyPr/>
        <a:lstStyle/>
        <a:p>
          <a:endParaRPr lang="en-US"/>
        </a:p>
      </dgm:t>
    </dgm:pt>
    <dgm:pt modelId="{E96A481C-0C2F-4D28-8DEA-0E67C2B9EB3D}" type="sibTrans" cxnId="{FFC6300C-FF29-425F-958F-690C183AC881}">
      <dgm:prSet/>
      <dgm:spPr/>
      <dgm:t>
        <a:bodyPr/>
        <a:lstStyle/>
        <a:p>
          <a:endParaRPr lang="en-US"/>
        </a:p>
      </dgm:t>
    </dgm:pt>
    <dgm:pt modelId="{9E61F595-C80F-45DC-A59D-208ED3A424AC}">
      <dgm:prSet phldrT="[Text]"/>
      <dgm:spPr/>
      <dgm:t>
        <a:bodyPr/>
        <a:lstStyle/>
        <a:p>
          <a:r>
            <a:rPr lang="en-US" dirty="0" smtClean="0"/>
            <a:t>Space Invaders!</a:t>
          </a:r>
          <a:endParaRPr lang="en-US" dirty="0"/>
        </a:p>
      </dgm:t>
    </dgm:pt>
    <dgm:pt modelId="{23850AA9-A70E-4F30-83EB-428F85956E0B}" type="parTrans" cxnId="{2981A119-7B93-4085-AB87-AD1D6AAF1AD9}">
      <dgm:prSet/>
      <dgm:spPr/>
      <dgm:t>
        <a:bodyPr/>
        <a:lstStyle/>
        <a:p>
          <a:endParaRPr lang="en-US"/>
        </a:p>
      </dgm:t>
    </dgm:pt>
    <dgm:pt modelId="{E2331E9A-F854-4558-A3CE-15271CEC2F9D}" type="sibTrans" cxnId="{2981A119-7B93-4085-AB87-AD1D6AAF1AD9}">
      <dgm:prSet/>
      <dgm:spPr/>
      <dgm:t>
        <a:bodyPr/>
        <a:lstStyle/>
        <a:p>
          <a:endParaRPr lang="en-US"/>
        </a:p>
      </dgm:t>
    </dgm:pt>
    <dgm:pt modelId="{15FC76BA-2BF5-4856-9486-0511FD3DC91D}">
      <dgm:prSet phldrT="[Text]"/>
      <dgm:spPr/>
      <dgm:t>
        <a:bodyPr/>
        <a:lstStyle/>
        <a:p>
          <a:r>
            <a:rPr lang="en-US" dirty="0" smtClean="0"/>
            <a:t>1980</a:t>
          </a:r>
          <a:endParaRPr lang="en-US" dirty="0"/>
        </a:p>
      </dgm:t>
    </dgm:pt>
    <dgm:pt modelId="{59B783DF-C4B9-4F4B-9A82-0D3EDDE90CD1}" type="parTrans" cxnId="{115B5E7A-B964-4CB7-BF2D-75345380F35D}">
      <dgm:prSet/>
      <dgm:spPr/>
      <dgm:t>
        <a:bodyPr/>
        <a:lstStyle/>
        <a:p>
          <a:endParaRPr lang="en-US"/>
        </a:p>
      </dgm:t>
    </dgm:pt>
    <dgm:pt modelId="{A43A90B0-04F4-473C-ABED-75DC407E6B43}" type="sibTrans" cxnId="{115B5E7A-B964-4CB7-BF2D-75345380F35D}">
      <dgm:prSet/>
      <dgm:spPr/>
      <dgm:t>
        <a:bodyPr/>
        <a:lstStyle/>
        <a:p>
          <a:endParaRPr lang="en-US"/>
        </a:p>
      </dgm:t>
    </dgm:pt>
    <dgm:pt modelId="{4E09F15B-9E7D-4527-A968-CD3D7EAA7C24}">
      <dgm:prSet phldrT="[Text]"/>
      <dgm:spPr/>
      <dgm:t>
        <a:bodyPr/>
        <a:lstStyle/>
        <a:p>
          <a:r>
            <a:rPr lang="en-US" dirty="0" smtClean="0"/>
            <a:t>Pac-Man</a:t>
          </a:r>
          <a:endParaRPr lang="en-US" dirty="0"/>
        </a:p>
      </dgm:t>
    </dgm:pt>
    <dgm:pt modelId="{78015395-DA02-4AA0-A673-757749985421}" type="parTrans" cxnId="{7B28B01E-D7D1-41B5-8C6B-3E45C86C477E}">
      <dgm:prSet/>
      <dgm:spPr/>
      <dgm:t>
        <a:bodyPr/>
        <a:lstStyle/>
        <a:p>
          <a:endParaRPr lang="en-US"/>
        </a:p>
      </dgm:t>
    </dgm:pt>
    <dgm:pt modelId="{2DF7870F-561D-4FB3-A298-BF477EE44294}" type="sibTrans" cxnId="{7B28B01E-D7D1-41B5-8C6B-3E45C86C477E}">
      <dgm:prSet/>
      <dgm:spPr/>
      <dgm:t>
        <a:bodyPr/>
        <a:lstStyle/>
        <a:p>
          <a:endParaRPr lang="en-US"/>
        </a:p>
      </dgm:t>
    </dgm:pt>
    <dgm:pt modelId="{304A94B7-94A8-43D8-9C0E-4225D9A18322}">
      <dgm:prSet phldrT="[Text]"/>
      <dgm:spPr/>
      <dgm:t>
        <a:bodyPr/>
        <a:lstStyle/>
        <a:p>
          <a:r>
            <a:rPr lang="en-US" dirty="0" smtClean="0"/>
            <a:t>1982</a:t>
          </a:r>
          <a:endParaRPr lang="en-US" dirty="0"/>
        </a:p>
      </dgm:t>
    </dgm:pt>
    <dgm:pt modelId="{A80063E1-03FD-482A-B65E-32CF4470C859}" type="parTrans" cxnId="{EC48E444-2FA9-44B1-BC61-C80189896510}">
      <dgm:prSet/>
      <dgm:spPr/>
      <dgm:t>
        <a:bodyPr/>
        <a:lstStyle/>
        <a:p>
          <a:endParaRPr lang="en-US"/>
        </a:p>
      </dgm:t>
    </dgm:pt>
    <dgm:pt modelId="{525E28F7-173C-44B1-9745-D9FA556C28CB}" type="sibTrans" cxnId="{EC48E444-2FA9-44B1-BC61-C80189896510}">
      <dgm:prSet/>
      <dgm:spPr/>
      <dgm:t>
        <a:bodyPr/>
        <a:lstStyle/>
        <a:p>
          <a:endParaRPr lang="en-US"/>
        </a:p>
      </dgm:t>
    </dgm:pt>
    <dgm:pt modelId="{FD598F37-5673-464C-B524-6470DD80327F}">
      <dgm:prSet phldrT="[Text]"/>
      <dgm:spPr/>
      <dgm:t>
        <a:bodyPr/>
        <a:lstStyle/>
        <a:p>
          <a:r>
            <a:rPr lang="en-US" dirty="0" smtClean="0"/>
            <a:t>Donkey Kong</a:t>
          </a:r>
          <a:endParaRPr lang="en-US" dirty="0"/>
        </a:p>
      </dgm:t>
    </dgm:pt>
    <dgm:pt modelId="{6302182D-4FD5-4B7F-8A3A-271854C460B3}" type="parTrans" cxnId="{71897F27-E43B-48F2-BA2C-8AA4D502E472}">
      <dgm:prSet/>
      <dgm:spPr/>
      <dgm:t>
        <a:bodyPr/>
        <a:lstStyle/>
        <a:p>
          <a:endParaRPr lang="en-US"/>
        </a:p>
      </dgm:t>
    </dgm:pt>
    <dgm:pt modelId="{4BD0678D-8EFE-4E5B-943A-8C2A197C7AF2}" type="sibTrans" cxnId="{71897F27-E43B-48F2-BA2C-8AA4D502E472}">
      <dgm:prSet/>
      <dgm:spPr/>
      <dgm:t>
        <a:bodyPr/>
        <a:lstStyle/>
        <a:p>
          <a:endParaRPr lang="en-US"/>
        </a:p>
      </dgm:t>
    </dgm:pt>
    <dgm:pt modelId="{D1EE485B-A7B4-411A-B1F5-1EDB23C1FB63}" type="pres">
      <dgm:prSet presAssocID="{B320D27D-1860-4D3F-9AE9-FEB2DC3DD8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B6BC85-A0C2-48A1-9DFB-2B332AF799AF}" type="pres">
      <dgm:prSet presAssocID="{B320D27D-1860-4D3F-9AE9-FEB2DC3DD8B6}" presName="tSp" presStyleCnt="0"/>
      <dgm:spPr/>
    </dgm:pt>
    <dgm:pt modelId="{F885234A-4731-4DF4-82A2-0F94E4A78E54}" type="pres">
      <dgm:prSet presAssocID="{B320D27D-1860-4D3F-9AE9-FEB2DC3DD8B6}" presName="bSp" presStyleCnt="0"/>
      <dgm:spPr/>
    </dgm:pt>
    <dgm:pt modelId="{2E185EB9-6C2F-41C7-AF46-63E063632DC1}" type="pres">
      <dgm:prSet presAssocID="{B320D27D-1860-4D3F-9AE9-FEB2DC3DD8B6}" presName="process" presStyleCnt="0"/>
      <dgm:spPr/>
    </dgm:pt>
    <dgm:pt modelId="{7EEEFB9E-26C7-47A9-892B-7AB4825FE608}" type="pres">
      <dgm:prSet presAssocID="{383CF1A9-F486-4A26-B33E-2040FA31F0FB}" presName="composite1" presStyleCnt="0"/>
      <dgm:spPr/>
    </dgm:pt>
    <dgm:pt modelId="{3038CFC3-EF4F-4190-A225-A8F7C4C689AC}" type="pres">
      <dgm:prSet presAssocID="{383CF1A9-F486-4A26-B33E-2040FA31F0FB}" presName="dummyNode1" presStyleLbl="node1" presStyleIdx="0" presStyleCnt="3"/>
      <dgm:spPr/>
    </dgm:pt>
    <dgm:pt modelId="{367F3C46-4320-4260-BD30-5D4BFC0729FA}" type="pres">
      <dgm:prSet presAssocID="{383CF1A9-F486-4A26-B33E-2040FA31F0FB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BAB0EC-C60B-42B5-AA4F-6BDB012C2007}" type="pres">
      <dgm:prSet presAssocID="{383CF1A9-F486-4A26-B33E-2040FA31F0FB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BB739-BD88-43E6-9304-7173CCD821D9}" type="pres">
      <dgm:prSet presAssocID="{383CF1A9-F486-4A26-B33E-2040FA31F0FB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C5369-9676-45CB-AE2E-42B051F93845}" type="pres">
      <dgm:prSet presAssocID="{383CF1A9-F486-4A26-B33E-2040FA31F0FB}" presName="connSite1" presStyleCnt="0"/>
      <dgm:spPr/>
    </dgm:pt>
    <dgm:pt modelId="{16B5FB9B-1C23-43ED-9F59-EE3FD271F942}" type="pres">
      <dgm:prSet presAssocID="{E96A481C-0C2F-4D28-8DEA-0E67C2B9EB3D}" presName="Name9" presStyleLbl="sibTrans2D1" presStyleIdx="0" presStyleCnt="2"/>
      <dgm:spPr/>
      <dgm:t>
        <a:bodyPr/>
        <a:lstStyle/>
        <a:p>
          <a:endParaRPr lang="en-US"/>
        </a:p>
      </dgm:t>
    </dgm:pt>
    <dgm:pt modelId="{D537D558-B2D1-45FE-9F0B-B5C3FD17E713}" type="pres">
      <dgm:prSet presAssocID="{15FC76BA-2BF5-4856-9486-0511FD3DC91D}" presName="composite2" presStyleCnt="0"/>
      <dgm:spPr/>
    </dgm:pt>
    <dgm:pt modelId="{598E7927-FC6C-415A-A090-CCDB3A403968}" type="pres">
      <dgm:prSet presAssocID="{15FC76BA-2BF5-4856-9486-0511FD3DC91D}" presName="dummyNode2" presStyleLbl="node1" presStyleIdx="0" presStyleCnt="3"/>
      <dgm:spPr/>
    </dgm:pt>
    <dgm:pt modelId="{1A650C8F-1B41-481E-9BCE-E926112A4B02}" type="pres">
      <dgm:prSet presAssocID="{15FC76BA-2BF5-4856-9486-0511FD3DC91D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54D73-D465-495B-ABA0-738193B85DD1}" type="pres">
      <dgm:prSet presAssocID="{15FC76BA-2BF5-4856-9486-0511FD3DC91D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71989-6518-44EC-8D14-34DA1BD67382}" type="pres">
      <dgm:prSet presAssocID="{15FC76BA-2BF5-4856-9486-0511FD3DC91D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A45B1-D63F-4382-AADF-59B6611C9051}" type="pres">
      <dgm:prSet presAssocID="{15FC76BA-2BF5-4856-9486-0511FD3DC91D}" presName="connSite2" presStyleCnt="0"/>
      <dgm:spPr/>
    </dgm:pt>
    <dgm:pt modelId="{8C86E856-520E-422A-AA71-A24CF3741407}" type="pres">
      <dgm:prSet presAssocID="{A43A90B0-04F4-473C-ABED-75DC407E6B43}" presName="Name18" presStyleLbl="sibTrans2D1" presStyleIdx="1" presStyleCnt="2"/>
      <dgm:spPr/>
      <dgm:t>
        <a:bodyPr/>
        <a:lstStyle/>
        <a:p>
          <a:endParaRPr lang="en-US"/>
        </a:p>
      </dgm:t>
    </dgm:pt>
    <dgm:pt modelId="{73344EA6-775B-4A62-A779-400A51E6CEEA}" type="pres">
      <dgm:prSet presAssocID="{304A94B7-94A8-43D8-9C0E-4225D9A18322}" presName="composite1" presStyleCnt="0"/>
      <dgm:spPr/>
    </dgm:pt>
    <dgm:pt modelId="{CE96E512-3394-412F-8534-2729CC4E9454}" type="pres">
      <dgm:prSet presAssocID="{304A94B7-94A8-43D8-9C0E-4225D9A18322}" presName="dummyNode1" presStyleLbl="node1" presStyleIdx="1" presStyleCnt="3"/>
      <dgm:spPr/>
    </dgm:pt>
    <dgm:pt modelId="{F445EFB7-F384-4100-A962-73E5199B3DBC}" type="pres">
      <dgm:prSet presAssocID="{304A94B7-94A8-43D8-9C0E-4225D9A18322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5CE7C-6BB2-4C7A-A8A7-FD25FCD53CDE}" type="pres">
      <dgm:prSet presAssocID="{304A94B7-94A8-43D8-9C0E-4225D9A18322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AD4D6-94EC-47A6-A008-A8AF05E2CEF2}" type="pres">
      <dgm:prSet presAssocID="{304A94B7-94A8-43D8-9C0E-4225D9A18322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73BBCF-3A6A-4FCD-8CF5-B97CBF6CB31B}" type="pres">
      <dgm:prSet presAssocID="{304A94B7-94A8-43D8-9C0E-4225D9A18322}" presName="connSite1" presStyleCnt="0"/>
      <dgm:spPr/>
    </dgm:pt>
  </dgm:ptLst>
  <dgm:cxnLst>
    <dgm:cxn modelId="{A524FA24-2EBB-4A36-9CC7-D8C8332F8630}" type="presOf" srcId="{FD598F37-5673-464C-B524-6470DD80327F}" destId="{F445EFB7-F384-4100-A962-73E5199B3DBC}" srcOrd="0" destOrd="0" presId="urn:microsoft.com/office/officeart/2005/8/layout/hProcess4"/>
    <dgm:cxn modelId="{001ED620-9433-4B88-AED6-A4C7737F3F6A}" type="presOf" srcId="{4E09F15B-9E7D-4527-A968-CD3D7EAA7C24}" destId="{1A650C8F-1B41-481E-9BCE-E926112A4B02}" srcOrd="0" destOrd="0" presId="urn:microsoft.com/office/officeart/2005/8/layout/hProcess4"/>
    <dgm:cxn modelId="{71897F27-E43B-48F2-BA2C-8AA4D502E472}" srcId="{304A94B7-94A8-43D8-9C0E-4225D9A18322}" destId="{FD598F37-5673-464C-B524-6470DD80327F}" srcOrd="0" destOrd="0" parTransId="{6302182D-4FD5-4B7F-8A3A-271854C460B3}" sibTransId="{4BD0678D-8EFE-4E5B-943A-8C2A197C7AF2}"/>
    <dgm:cxn modelId="{7B28B01E-D7D1-41B5-8C6B-3E45C86C477E}" srcId="{15FC76BA-2BF5-4856-9486-0511FD3DC91D}" destId="{4E09F15B-9E7D-4527-A968-CD3D7EAA7C24}" srcOrd="0" destOrd="0" parTransId="{78015395-DA02-4AA0-A673-757749985421}" sibTransId="{2DF7870F-561D-4FB3-A298-BF477EE44294}"/>
    <dgm:cxn modelId="{52352648-BB39-4963-AD59-DDEB95718FA5}" type="presOf" srcId="{383CF1A9-F486-4A26-B33E-2040FA31F0FB}" destId="{D4FBB739-BD88-43E6-9304-7173CCD821D9}" srcOrd="0" destOrd="0" presId="urn:microsoft.com/office/officeart/2005/8/layout/hProcess4"/>
    <dgm:cxn modelId="{95874862-95DC-4526-ADB4-7DFF02F443A7}" type="presOf" srcId="{4E09F15B-9E7D-4527-A968-CD3D7EAA7C24}" destId="{A4554D73-D465-495B-ABA0-738193B85DD1}" srcOrd="1" destOrd="0" presId="urn:microsoft.com/office/officeart/2005/8/layout/hProcess4"/>
    <dgm:cxn modelId="{3201A3BF-8BC8-41BC-AFD9-D798C8A6BF33}" type="presOf" srcId="{9E61F595-C80F-45DC-A59D-208ED3A424AC}" destId="{367F3C46-4320-4260-BD30-5D4BFC0729FA}" srcOrd="0" destOrd="0" presId="urn:microsoft.com/office/officeart/2005/8/layout/hProcess4"/>
    <dgm:cxn modelId="{FFC6300C-FF29-425F-958F-690C183AC881}" srcId="{B320D27D-1860-4D3F-9AE9-FEB2DC3DD8B6}" destId="{383CF1A9-F486-4A26-B33E-2040FA31F0FB}" srcOrd="0" destOrd="0" parTransId="{49AD8D0C-DDA8-476E-9A29-F11F3172C345}" sibTransId="{E96A481C-0C2F-4D28-8DEA-0E67C2B9EB3D}"/>
    <dgm:cxn modelId="{D3967E91-CE3D-420A-B7FB-846B6A724801}" type="presOf" srcId="{E96A481C-0C2F-4D28-8DEA-0E67C2B9EB3D}" destId="{16B5FB9B-1C23-43ED-9F59-EE3FD271F942}" srcOrd="0" destOrd="0" presId="urn:microsoft.com/office/officeart/2005/8/layout/hProcess4"/>
    <dgm:cxn modelId="{115B5E7A-B964-4CB7-BF2D-75345380F35D}" srcId="{B320D27D-1860-4D3F-9AE9-FEB2DC3DD8B6}" destId="{15FC76BA-2BF5-4856-9486-0511FD3DC91D}" srcOrd="1" destOrd="0" parTransId="{59B783DF-C4B9-4F4B-9A82-0D3EDDE90CD1}" sibTransId="{A43A90B0-04F4-473C-ABED-75DC407E6B43}"/>
    <dgm:cxn modelId="{7D591047-AB9A-41E6-9F01-4C1599553DD5}" type="presOf" srcId="{A43A90B0-04F4-473C-ABED-75DC407E6B43}" destId="{8C86E856-520E-422A-AA71-A24CF3741407}" srcOrd="0" destOrd="0" presId="urn:microsoft.com/office/officeart/2005/8/layout/hProcess4"/>
    <dgm:cxn modelId="{2981A119-7B93-4085-AB87-AD1D6AAF1AD9}" srcId="{383CF1A9-F486-4A26-B33E-2040FA31F0FB}" destId="{9E61F595-C80F-45DC-A59D-208ED3A424AC}" srcOrd="0" destOrd="0" parTransId="{23850AA9-A70E-4F30-83EB-428F85956E0B}" sibTransId="{E2331E9A-F854-4558-A3CE-15271CEC2F9D}"/>
    <dgm:cxn modelId="{41E46D96-FFAD-45F7-B1D4-90231233059D}" type="presOf" srcId="{304A94B7-94A8-43D8-9C0E-4225D9A18322}" destId="{04DAD4D6-94EC-47A6-A008-A8AF05E2CEF2}" srcOrd="0" destOrd="0" presId="urn:microsoft.com/office/officeart/2005/8/layout/hProcess4"/>
    <dgm:cxn modelId="{878DE31F-6943-4FC4-B7DD-830044AE0582}" type="presOf" srcId="{9E61F595-C80F-45DC-A59D-208ED3A424AC}" destId="{C1BAB0EC-C60B-42B5-AA4F-6BDB012C2007}" srcOrd="1" destOrd="0" presId="urn:microsoft.com/office/officeart/2005/8/layout/hProcess4"/>
    <dgm:cxn modelId="{4757016A-0EB2-45BE-9DD3-87A2FE42AF6B}" type="presOf" srcId="{15FC76BA-2BF5-4856-9486-0511FD3DC91D}" destId="{3CF71989-6518-44EC-8D14-34DA1BD67382}" srcOrd="0" destOrd="0" presId="urn:microsoft.com/office/officeart/2005/8/layout/hProcess4"/>
    <dgm:cxn modelId="{9457576E-A1FA-4263-923E-0B39D865CA5A}" type="presOf" srcId="{FD598F37-5673-464C-B524-6470DD80327F}" destId="{8C75CE7C-6BB2-4C7A-A8A7-FD25FCD53CDE}" srcOrd="1" destOrd="0" presId="urn:microsoft.com/office/officeart/2005/8/layout/hProcess4"/>
    <dgm:cxn modelId="{C17AA2E2-7873-4FA6-B2D0-AD4DCB42D108}" type="presOf" srcId="{B320D27D-1860-4D3F-9AE9-FEB2DC3DD8B6}" destId="{D1EE485B-A7B4-411A-B1F5-1EDB23C1FB63}" srcOrd="0" destOrd="0" presId="urn:microsoft.com/office/officeart/2005/8/layout/hProcess4"/>
    <dgm:cxn modelId="{EC48E444-2FA9-44B1-BC61-C80189896510}" srcId="{B320D27D-1860-4D3F-9AE9-FEB2DC3DD8B6}" destId="{304A94B7-94A8-43D8-9C0E-4225D9A18322}" srcOrd="2" destOrd="0" parTransId="{A80063E1-03FD-482A-B65E-32CF4470C859}" sibTransId="{525E28F7-173C-44B1-9745-D9FA556C28CB}"/>
    <dgm:cxn modelId="{0D4670EA-25C0-48E6-B4F4-F7C50AF4D037}" type="presParOf" srcId="{D1EE485B-A7B4-411A-B1F5-1EDB23C1FB63}" destId="{3AB6BC85-A0C2-48A1-9DFB-2B332AF799AF}" srcOrd="0" destOrd="0" presId="urn:microsoft.com/office/officeart/2005/8/layout/hProcess4"/>
    <dgm:cxn modelId="{61AE56F9-8529-435B-A2E9-34763A715867}" type="presParOf" srcId="{D1EE485B-A7B4-411A-B1F5-1EDB23C1FB63}" destId="{F885234A-4731-4DF4-82A2-0F94E4A78E54}" srcOrd="1" destOrd="0" presId="urn:microsoft.com/office/officeart/2005/8/layout/hProcess4"/>
    <dgm:cxn modelId="{30A183BE-1F2B-4A9A-B9D4-C179DA1005A6}" type="presParOf" srcId="{D1EE485B-A7B4-411A-B1F5-1EDB23C1FB63}" destId="{2E185EB9-6C2F-41C7-AF46-63E063632DC1}" srcOrd="2" destOrd="0" presId="urn:microsoft.com/office/officeart/2005/8/layout/hProcess4"/>
    <dgm:cxn modelId="{F35696FA-2AFB-4F07-8FCF-22A727533FF4}" type="presParOf" srcId="{2E185EB9-6C2F-41C7-AF46-63E063632DC1}" destId="{7EEEFB9E-26C7-47A9-892B-7AB4825FE608}" srcOrd="0" destOrd="0" presId="urn:microsoft.com/office/officeart/2005/8/layout/hProcess4"/>
    <dgm:cxn modelId="{9E49C132-32D9-4CF3-944C-1A3591395097}" type="presParOf" srcId="{7EEEFB9E-26C7-47A9-892B-7AB4825FE608}" destId="{3038CFC3-EF4F-4190-A225-A8F7C4C689AC}" srcOrd="0" destOrd="0" presId="urn:microsoft.com/office/officeart/2005/8/layout/hProcess4"/>
    <dgm:cxn modelId="{AB414374-E5D1-4883-AE38-07B2FAF0CCD0}" type="presParOf" srcId="{7EEEFB9E-26C7-47A9-892B-7AB4825FE608}" destId="{367F3C46-4320-4260-BD30-5D4BFC0729FA}" srcOrd="1" destOrd="0" presId="urn:microsoft.com/office/officeart/2005/8/layout/hProcess4"/>
    <dgm:cxn modelId="{4E21DC94-6020-4D44-B311-E8BFA00EEFD4}" type="presParOf" srcId="{7EEEFB9E-26C7-47A9-892B-7AB4825FE608}" destId="{C1BAB0EC-C60B-42B5-AA4F-6BDB012C2007}" srcOrd="2" destOrd="0" presId="urn:microsoft.com/office/officeart/2005/8/layout/hProcess4"/>
    <dgm:cxn modelId="{BC3FCE45-EB96-4CC7-85FA-44022E56511C}" type="presParOf" srcId="{7EEEFB9E-26C7-47A9-892B-7AB4825FE608}" destId="{D4FBB739-BD88-43E6-9304-7173CCD821D9}" srcOrd="3" destOrd="0" presId="urn:microsoft.com/office/officeart/2005/8/layout/hProcess4"/>
    <dgm:cxn modelId="{CD082BBD-1B91-409C-9347-5810DFD594C9}" type="presParOf" srcId="{7EEEFB9E-26C7-47A9-892B-7AB4825FE608}" destId="{743C5369-9676-45CB-AE2E-42B051F93845}" srcOrd="4" destOrd="0" presId="urn:microsoft.com/office/officeart/2005/8/layout/hProcess4"/>
    <dgm:cxn modelId="{27CFF315-B42D-4E21-A78A-755CED755F01}" type="presParOf" srcId="{2E185EB9-6C2F-41C7-AF46-63E063632DC1}" destId="{16B5FB9B-1C23-43ED-9F59-EE3FD271F942}" srcOrd="1" destOrd="0" presId="urn:microsoft.com/office/officeart/2005/8/layout/hProcess4"/>
    <dgm:cxn modelId="{AD5371EA-7742-4D07-9B56-81D30878DAE2}" type="presParOf" srcId="{2E185EB9-6C2F-41C7-AF46-63E063632DC1}" destId="{D537D558-B2D1-45FE-9F0B-B5C3FD17E713}" srcOrd="2" destOrd="0" presId="urn:microsoft.com/office/officeart/2005/8/layout/hProcess4"/>
    <dgm:cxn modelId="{A7003A6E-0F78-4693-AF5D-E7394156707B}" type="presParOf" srcId="{D537D558-B2D1-45FE-9F0B-B5C3FD17E713}" destId="{598E7927-FC6C-415A-A090-CCDB3A403968}" srcOrd="0" destOrd="0" presId="urn:microsoft.com/office/officeart/2005/8/layout/hProcess4"/>
    <dgm:cxn modelId="{66F77806-D723-486D-A85F-13891BF375CA}" type="presParOf" srcId="{D537D558-B2D1-45FE-9F0B-B5C3FD17E713}" destId="{1A650C8F-1B41-481E-9BCE-E926112A4B02}" srcOrd="1" destOrd="0" presId="urn:microsoft.com/office/officeart/2005/8/layout/hProcess4"/>
    <dgm:cxn modelId="{41E99EE3-0E7B-4660-BFC1-FD13D5030BD1}" type="presParOf" srcId="{D537D558-B2D1-45FE-9F0B-B5C3FD17E713}" destId="{A4554D73-D465-495B-ABA0-738193B85DD1}" srcOrd="2" destOrd="0" presId="urn:microsoft.com/office/officeart/2005/8/layout/hProcess4"/>
    <dgm:cxn modelId="{BE7DE07A-4B69-4F30-A73A-E32116B5DB7C}" type="presParOf" srcId="{D537D558-B2D1-45FE-9F0B-B5C3FD17E713}" destId="{3CF71989-6518-44EC-8D14-34DA1BD67382}" srcOrd="3" destOrd="0" presId="urn:microsoft.com/office/officeart/2005/8/layout/hProcess4"/>
    <dgm:cxn modelId="{BDA03A31-36B2-4965-8481-B68866210AE7}" type="presParOf" srcId="{D537D558-B2D1-45FE-9F0B-B5C3FD17E713}" destId="{8ACA45B1-D63F-4382-AADF-59B6611C9051}" srcOrd="4" destOrd="0" presId="urn:microsoft.com/office/officeart/2005/8/layout/hProcess4"/>
    <dgm:cxn modelId="{DAC0E574-5FFA-4AAE-BEB6-A2BD868077E8}" type="presParOf" srcId="{2E185EB9-6C2F-41C7-AF46-63E063632DC1}" destId="{8C86E856-520E-422A-AA71-A24CF3741407}" srcOrd="3" destOrd="0" presId="urn:microsoft.com/office/officeart/2005/8/layout/hProcess4"/>
    <dgm:cxn modelId="{A42243BF-06C6-4E3A-99FF-376C75A39166}" type="presParOf" srcId="{2E185EB9-6C2F-41C7-AF46-63E063632DC1}" destId="{73344EA6-775B-4A62-A779-400A51E6CEEA}" srcOrd="4" destOrd="0" presId="urn:microsoft.com/office/officeart/2005/8/layout/hProcess4"/>
    <dgm:cxn modelId="{901370A8-1C88-4668-971F-177FC6A623FD}" type="presParOf" srcId="{73344EA6-775B-4A62-A779-400A51E6CEEA}" destId="{CE96E512-3394-412F-8534-2729CC4E9454}" srcOrd="0" destOrd="0" presId="urn:microsoft.com/office/officeart/2005/8/layout/hProcess4"/>
    <dgm:cxn modelId="{F73F57D3-870A-44B4-AFAD-9133FFF466A6}" type="presParOf" srcId="{73344EA6-775B-4A62-A779-400A51E6CEEA}" destId="{F445EFB7-F384-4100-A962-73E5199B3DBC}" srcOrd="1" destOrd="0" presId="urn:microsoft.com/office/officeart/2005/8/layout/hProcess4"/>
    <dgm:cxn modelId="{40DBFFD7-7890-4580-B602-1CCE469D288F}" type="presParOf" srcId="{73344EA6-775B-4A62-A779-400A51E6CEEA}" destId="{8C75CE7C-6BB2-4C7A-A8A7-FD25FCD53CDE}" srcOrd="2" destOrd="0" presId="urn:microsoft.com/office/officeart/2005/8/layout/hProcess4"/>
    <dgm:cxn modelId="{9C5B139F-439B-41D2-A65B-B444B585E9B1}" type="presParOf" srcId="{73344EA6-775B-4A62-A779-400A51E6CEEA}" destId="{04DAD4D6-94EC-47A6-A008-A8AF05E2CEF2}" srcOrd="3" destOrd="0" presId="urn:microsoft.com/office/officeart/2005/8/layout/hProcess4"/>
    <dgm:cxn modelId="{A8832141-C026-4FC9-9F62-D0C5443502F4}" type="presParOf" srcId="{73344EA6-775B-4A62-A779-400A51E6CEEA}" destId="{3F73BBCF-3A6A-4FCD-8CF5-B97CBF6CB31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7F3C46-4320-4260-BD30-5D4BFC0729FA}">
      <dsp:nvSpPr>
        <dsp:cNvPr id="0" name=""/>
        <dsp:cNvSpPr/>
      </dsp:nvSpPr>
      <dsp:spPr>
        <a:xfrm>
          <a:off x="3387" y="1294535"/>
          <a:ext cx="1695858" cy="139872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Space Invaders!</a:t>
          </a:r>
          <a:endParaRPr lang="en-US" sz="2500" kern="1200" dirty="0"/>
        </a:p>
      </dsp:txBody>
      <dsp:txXfrm>
        <a:off x="3387" y="1294535"/>
        <a:ext cx="1695858" cy="1099001"/>
      </dsp:txXfrm>
    </dsp:sp>
    <dsp:sp modelId="{16B5FB9B-1C23-43ED-9F59-EE3FD271F942}">
      <dsp:nvSpPr>
        <dsp:cNvPr id="0" name=""/>
        <dsp:cNvSpPr/>
      </dsp:nvSpPr>
      <dsp:spPr>
        <a:xfrm>
          <a:off x="975393" y="1695831"/>
          <a:ext cx="1769521" cy="1769521"/>
        </a:xfrm>
        <a:prstGeom prst="leftCircularArrow">
          <a:avLst>
            <a:gd name="adj1" fmla="val 2589"/>
            <a:gd name="adj2" fmla="val 314457"/>
            <a:gd name="adj3" fmla="val 2089968"/>
            <a:gd name="adj4" fmla="val 9024489"/>
            <a:gd name="adj5" fmla="val 302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2">
              <a:tint val="6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FBB739-BD88-43E6-9304-7173CCD821D9}">
      <dsp:nvSpPr>
        <dsp:cNvPr id="0" name=""/>
        <dsp:cNvSpPr/>
      </dsp:nvSpPr>
      <dsp:spPr>
        <a:xfrm>
          <a:off x="380244" y="2393536"/>
          <a:ext cx="1507429" cy="599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1978</a:t>
          </a:r>
          <a:endParaRPr lang="en-US" sz="3500" kern="1200" dirty="0"/>
        </a:p>
      </dsp:txBody>
      <dsp:txXfrm>
        <a:off x="380244" y="2393536"/>
        <a:ext cx="1507429" cy="599455"/>
      </dsp:txXfrm>
    </dsp:sp>
    <dsp:sp modelId="{1A650C8F-1B41-481E-9BCE-E926112A4B02}">
      <dsp:nvSpPr>
        <dsp:cNvPr id="0" name=""/>
        <dsp:cNvSpPr/>
      </dsp:nvSpPr>
      <dsp:spPr>
        <a:xfrm>
          <a:off x="2105856" y="1294535"/>
          <a:ext cx="1695858" cy="139872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Pac-Man</a:t>
          </a:r>
          <a:endParaRPr lang="en-US" sz="2500" kern="1200" dirty="0"/>
        </a:p>
      </dsp:txBody>
      <dsp:txXfrm>
        <a:off x="2105856" y="1594263"/>
        <a:ext cx="1695858" cy="1099001"/>
      </dsp:txXfrm>
    </dsp:sp>
    <dsp:sp modelId="{8C86E856-520E-422A-AA71-A24CF3741407}">
      <dsp:nvSpPr>
        <dsp:cNvPr id="0" name=""/>
        <dsp:cNvSpPr/>
      </dsp:nvSpPr>
      <dsp:spPr>
        <a:xfrm>
          <a:off x="3063730" y="467603"/>
          <a:ext cx="1986214" cy="1986214"/>
        </a:xfrm>
        <a:prstGeom prst="circularArrow">
          <a:avLst>
            <a:gd name="adj1" fmla="val 2307"/>
            <a:gd name="adj2" fmla="val 278324"/>
            <a:gd name="adj3" fmla="val 19546165"/>
            <a:gd name="adj4" fmla="val 12575511"/>
            <a:gd name="adj5" fmla="val 269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2">
              <a:tint val="6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F71989-6518-44EC-8D14-34DA1BD67382}">
      <dsp:nvSpPr>
        <dsp:cNvPr id="0" name=""/>
        <dsp:cNvSpPr/>
      </dsp:nvSpPr>
      <dsp:spPr>
        <a:xfrm>
          <a:off x="2482713" y="994808"/>
          <a:ext cx="1507429" cy="599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1980</a:t>
          </a:r>
          <a:endParaRPr lang="en-US" sz="3500" kern="1200" dirty="0"/>
        </a:p>
      </dsp:txBody>
      <dsp:txXfrm>
        <a:off x="2482713" y="994808"/>
        <a:ext cx="1507429" cy="599455"/>
      </dsp:txXfrm>
    </dsp:sp>
    <dsp:sp modelId="{F445EFB7-F384-4100-A962-73E5199B3DBC}">
      <dsp:nvSpPr>
        <dsp:cNvPr id="0" name=""/>
        <dsp:cNvSpPr/>
      </dsp:nvSpPr>
      <dsp:spPr>
        <a:xfrm>
          <a:off x="4208325" y="1294535"/>
          <a:ext cx="1695858" cy="139872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Donkey Kong</a:t>
          </a:r>
          <a:endParaRPr lang="en-US" sz="2500" kern="1200" dirty="0"/>
        </a:p>
      </dsp:txBody>
      <dsp:txXfrm>
        <a:off x="4208325" y="1294535"/>
        <a:ext cx="1695858" cy="1099001"/>
      </dsp:txXfrm>
    </dsp:sp>
    <dsp:sp modelId="{04DAD4D6-94EC-47A6-A008-A8AF05E2CEF2}">
      <dsp:nvSpPr>
        <dsp:cNvPr id="0" name=""/>
        <dsp:cNvSpPr/>
      </dsp:nvSpPr>
      <dsp:spPr>
        <a:xfrm>
          <a:off x="4585183" y="2393536"/>
          <a:ext cx="1507429" cy="599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1982</a:t>
          </a:r>
          <a:endParaRPr lang="en-US" sz="3500" kern="1200" dirty="0"/>
        </a:p>
      </dsp:txBody>
      <dsp:txXfrm>
        <a:off x="4585183" y="2393536"/>
        <a:ext cx="1507429" cy="599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D67658-B7EC-44F8-9D26-FEEB1195B449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0B94189A-0082-4225-9664-1A712159AF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ACBA44-031C-43E0-A12D-877517A2D372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56E57400-C8FD-49B7-B98C-FF3AD80507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F2DE50-AE56-43BE-AFE0-7AF2257B8F1E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92F6BA-5D6D-4353-81FE-D4C7EA427A80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9DFC16-2BB5-40F9-9F92-531416040F14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A3BD82-5B1F-4DDA-85FB-54CB89BA0AA1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0BBBCA-7744-4CB1-8617-497C1D2AE191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3F8E45-C598-44E9-8DA0-F38D0B147549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FF6E87-7E94-4E63-B569-BC7E7B142BEF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7F988E-275A-46C2-9299-C36560676C03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B3AFB8-1478-4F4D-B50F-46486A966064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12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B6F3B-84FF-4B9A-B220-2F89B898F7CB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3D6D4B-73AD-4CA3-9D82-88A74B6682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13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2A6D2-6765-453F-9858-C6D2AE6624D4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0649E-74C2-413C-875D-A88641F1D1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 advTm="13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5D9D8-3794-441F-943A-C4A2247F1FCC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2ACD7-4FCD-44AF-BDAA-A59AAB0C77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 advTm="13000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ED0BC8-7DBF-423A-89C9-34F380ADD3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 advTm="13000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3B8099-1C7A-42A3-8EEB-FC65230F73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 advTm="13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0DE70-688A-4171-9F05-E16A0ACC4648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230B4-9AAF-41F2-B211-319325307C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 advTm="13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12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41078-D4C0-42AA-8B63-4B0050CBADE3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3DD643-E36D-47A8-9DBE-3F8769186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13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0EA7A-B61D-4B23-9612-08D5C825D02D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497BB-6DF4-401C-A4DE-16199C3137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 advTm="13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B7A24-7C8F-4474-B5FB-061DC104A221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2BD442-2412-4218-975E-3DB6ABA414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 advTm="13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EB43E-16B2-4CDD-A233-A0042E49FFF6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1616F-61C2-42F8-9A98-599308D26A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 advTm="13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EAE44-D58C-4342-8FDA-64E377416373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49A8B-F00A-4EE8-A76C-26F642F94E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 advTm="13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8DE8D-5629-4FAC-BE4F-D74FF780FD47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931D0B-C473-4C6C-8140-0891402DDB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 advTm="13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0BD17-F1FC-4E41-BA1C-1F4F7C47DF44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966765-017A-4EB3-9C93-86DE0A343A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 advTm="13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450956-204B-4D28-BF10-304BAC0A9381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fld id="{1CC7C49B-BD0B-4F53-A7FE-AAC100112C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7" r:id="rId1"/>
    <p:sldLayoutId id="2147483801" r:id="rId2"/>
    <p:sldLayoutId id="2147483808" r:id="rId3"/>
    <p:sldLayoutId id="2147483802" r:id="rId4"/>
    <p:sldLayoutId id="2147483809" r:id="rId5"/>
    <p:sldLayoutId id="2147483803" r:id="rId6"/>
    <p:sldLayoutId id="2147483804" r:id="rId7"/>
    <p:sldLayoutId id="2147483810" r:id="rId8"/>
    <p:sldLayoutId id="2147483811" r:id="rId9"/>
    <p:sldLayoutId id="2147483805" r:id="rId10"/>
    <p:sldLayoutId id="2147483806" r:id="rId11"/>
    <p:sldLayoutId id="2147483812" r:id="rId12"/>
    <p:sldLayoutId id="2147483813" r:id="rId13"/>
  </p:sldLayoutIdLst>
  <p:transition spd="med" advTm="13000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gif"/><Relationship Id="rId4" Type="http://schemas.openxmlformats.org/officeDocument/2006/relationships/hyperlink" Target="http://photobucket.com/mediadetail/?media=http://i166.photobucket.com/albums/u116/abraxcadabra/2im9ylv_th.gif&amp;searchTerm=pacman&amp;pageOffset=1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bucket.com/mediadetail/?media=http://i167.photobucket.com/albums/u141/LoneFox13/logo-1.jpg&amp;searchTerm=nintendo&amp;pageOffset=7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hyperlink" Target="http://photobucket.com/mediadetail/?media=http://i99.photobucket.com/albums/l286/HappySlaughter/Mario_and_Luigi.jpg&amp;searchTerm=nintendo&amp;pageOffset=17" TargetMode="Externa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gif"/><Relationship Id="rId4" Type="http://schemas.openxmlformats.org/officeDocument/2006/relationships/hyperlink" Target="http://photobucket.com/mediadetail/?media=http://i176.photobucket.com/albums/w189/omar0707/sega.gif&amp;searchTerm=sega&amp;pageOffset=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ja.wikipedia.org/upload/9/9d/Super_Nintendo_Entertainment_System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upload.wikimedia.org/wikipedia/en/2/2c/PlayStationConsole_bkg-transparent.png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sia.cnet.com/i/r/2005/dt/39220752/xbox_500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t-mix.de/images/glossar/spacewar.gi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hyperlink" Target="http://en.wikipedia.org/wiki/Image:NintendoStack.jpg" TargetMode="Externa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upload.wikimedia.org/wikipedia/commons/3/32/Gameboy.jpg" TargetMode="Externa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upload.wikimedia.org/wikipedia/commons/7/76/NintendoDS_Warm.jpg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upload.wikimedia.org/wikipedia/en/2/27/Game_Boy_Advance_SP.JPG" TargetMode="Externa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linefreegaming.com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PjsBsz4tr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57200"/>
            <a:ext cx="7620000" cy="3810000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8000" smtClean="0"/>
              <a:t>The Evolution of video game technology</a:t>
            </a:r>
            <a:endParaRPr sz="800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838200" y="3200400"/>
            <a:ext cx="6480175" cy="17526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ransition spd="med" advTm="1300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Atari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657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In 1976 Atari 2600 was the first game console and one of the most successful consoles in the history. 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1843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s-ES" altLang="en-US" smtClean="0"/>
          </a:p>
        </p:txBody>
      </p:sp>
      <p:pic>
        <p:nvPicPr>
          <p:cNvPr id="11266" name="Picture 2" descr="http://www.atariage.com/2600/systems/sys_AtariVCS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81200"/>
            <a:ext cx="3352800" cy="3028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4" descr="PACMAN.gif PACMAN image by LauraGeeWhiz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14300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 descr="pacman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5334000"/>
            <a:ext cx="8077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3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alt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9436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mtClean="0">
                <a:solidFill>
                  <a:srgbClr val="FF0000"/>
                </a:solidFill>
              </a:rPr>
              <a:t>Nintendo is a Japanese multinational corporation.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mtClean="0">
                <a:solidFill>
                  <a:srgbClr val="FF0000"/>
                </a:solidFill>
              </a:rPr>
              <a:t>In 1983 NES a 8-bit video game console,was realesed. It helped revitalize the video game industry and set the standard for subsequent consoles in everything from game to business practices.</a:t>
            </a:r>
          </a:p>
        </p:txBody>
      </p:sp>
      <p:sp>
        <p:nvSpPr>
          <p:cNvPr id="1946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s-ES" altLang="en-US" smtClean="0"/>
          </a:p>
        </p:txBody>
      </p:sp>
      <p:pic>
        <p:nvPicPr>
          <p:cNvPr id="5122" name="Picture 2" descr="http://www.kennethfejer.dk/images/ninte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438400"/>
            <a:ext cx="2619375" cy="22479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4" descr="Nintend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81000"/>
            <a:ext cx="2895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 descr="Nintend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95300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3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39624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In 1989 Sega genesis was released in North America. </a:t>
            </a:r>
          </a:p>
          <a:p>
            <a:pPr eaLnBrk="1" hangingPunct="1"/>
            <a:r>
              <a:rPr lang="en-US" altLang="en-US" smtClean="0"/>
              <a:t>Sega was competing with Nintendo and had slogan such as “ Genesis does what Nintendon’t”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mtClean="0"/>
          </a:p>
        </p:txBody>
      </p:sp>
      <p:sp>
        <p:nvSpPr>
          <p:cNvPr id="2048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s-ES" altLang="en-US" smtClean="0"/>
          </a:p>
        </p:txBody>
      </p:sp>
      <p:pic>
        <p:nvPicPr>
          <p:cNvPr id="20485" name="Picture 2" descr="http://www.sniff.org/gifs/seg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133600"/>
            <a:ext cx="38100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 descr="266.gif Sega image by canalpo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343400"/>
            <a:ext cx="35052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 descr="sega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228600"/>
            <a:ext cx="434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3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Super Nintendo</a:t>
            </a:r>
          </a:p>
        </p:txBody>
      </p:sp>
      <p:sp>
        <p:nvSpPr>
          <p:cNvPr id="21507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 1990 SNES a 16 bit video game console was released. Which proved to be global success.</a:t>
            </a:r>
          </a:p>
        </p:txBody>
      </p:sp>
      <p:sp>
        <p:nvSpPr>
          <p:cNvPr id="2150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s-ES" altLang="en-US" smtClean="0"/>
          </a:p>
        </p:txBody>
      </p:sp>
      <p:pic>
        <p:nvPicPr>
          <p:cNvPr id="10242" name="Picture 2" descr="http://tbn0.google.com/images?q=tbn:wEhHmvutlznoRM:http://ja.wikipedia.org/upload/9/9d/Super_Nintendo_Entertainment_Syste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590800"/>
            <a:ext cx="2743200" cy="24955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510" name="Picture 4" descr="Street_Fighter29.gif Street Fighter image by jony32527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343400"/>
            <a:ext cx="17526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3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PlayStation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A 32-bit video game console of the fifth generation.</a:t>
            </a:r>
          </a:p>
          <a:p>
            <a:pPr eaLnBrk="1" hangingPunct="1"/>
            <a:r>
              <a:rPr lang="en-US" altLang="en-US" sz="2800" smtClean="0"/>
              <a:t>Released by Sony Computer Entertainment in 1994.</a:t>
            </a:r>
          </a:p>
          <a:p>
            <a:pPr eaLnBrk="1" hangingPunct="1"/>
            <a:r>
              <a:rPr lang="en-US" altLang="en-US" sz="2800" smtClean="0"/>
              <a:t>The original PlayStation.</a:t>
            </a:r>
          </a:p>
        </p:txBody>
      </p:sp>
      <p:pic>
        <p:nvPicPr>
          <p:cNvPr id="22532" name="Picture 7" descr="Image:PlayStationConsole bkg-transparent.pn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651125"/>
            <a:ext cx="4038600" cy="2422525"/>
          </a:xfrm>
        </p:spPr>
      </p:pic>
    </p:spTree>
  </p:cSld>
  <p:clrMapOvr>
    <a:masterClrMapping/>
  </p:clrMapOvr>
  <p:transition spd="med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altLang="en-US" smtClean="0"/>
          </a:p>
        </p:txBody>
      </p:sp>
      <p:pic>
        <p:nvPicPr>
          <p:cNvPr id="23555" name="Content Placeholder 13" descr="N6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457200"/>
            <a:ext cx="1828800" cy="990600"/>
          </a:xfrm>
        </p:spPr>
      </p:pic>
      <p:sp>
        <p:nvSpPr>
          <p:cNvPr id="23556" name="Content Placeholder 6"/>
          <p:cNvSpPr>
            <a:spLocks noGrp="1"/>
          </p:cNvSpPr>
          <p:nvPr>
            <p:ph sz="half" idx="2"/>
          </p:nvPr>
        </p:nvSpPr>
        <p:spPr>
          <a:xfrm>
            <a:off x="533400" y="1600200"/>
            <a:ext cx="51054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In 1996 N64 the 3</a:t>
            </a:r>
            <a:r>
              <a:rPr lang="en-US" altLang="en-US" baseline="30000" smtClean="0"/>
              <a:t>rd</a:t>
            </a:r>
            <a:r>
              <a:rPr lang="en-US" altLang="en-US" smtClean="0"/>
              <a:t> generation of Nintendo game consoles was released.</a:t>
            </a:r>
          </a:p>
          <a:p>
            <a:pPr eaLnBrk="1" hangingPunct="1"/>
            <a:r>
              <a:rPr lang="en-US" altLang="en-US" smtClean="0"/>
              <a:t>N64 has sold over 32.93 million game consoles. </a:t>
            </a:r>
          </a:p>
        </p:txBody>
      </p:sp>
      <p:pic>
        <p:nvPicPr>
          <p:cNvPr id="9218" name="Picture 2" descr="Picture of the Nintendo 64 conso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9775" y="2362200"/>
            <a:ext cx="3324225" cy="2600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15" descr="th_Donkey_EntireDance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81000" y="4419600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300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altLang="en-US" smtClean="0"/>
          </a:p>
        </p:txBody>
      </p:sp>
      <p:pic>
        <p:nvPicPr>
          <p:cNvPr id="24579" name="Content Placeholder 9" descr="th_nintendog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52800" y="381000"/>
            <a:ext cx="1447800" cy="962025"/>
          </a:xfrm>
        </p:spPr>
      </p:pic>
      <p:sp>
        <p:nvSpPr>
          <p:cNvPr id="24580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The 4</a:t>
            </a:r>
            <a:r>
              <a:rPr lang="en-US" altLang="en-US" baseline="30000" smtClean="0"/>
              <a:t>th</a:t>
            </a:r>
            <a:r>
              <a:rPr lang="en-US" altLang="en-US" smtClean="0"/>
              <a:t> generation of Nintendo was released in 2001 and was the most compact and least expensive of its era of game consoles.</a:t>
            </a:r>
          </a:p>
          <a:p>
            <a:pPr eaLnBrk="1" hangingPunct="1"/>
            <a:r>
              <a:rPr lang="en-US" altLang="en-US" smtClean="0"/>
              <a:t>The game cube was designed for protability.</a:t>
            </a:r>
          </a:p>
        </p:txBody>
      </p:sp>
      <p:pic>
        <p:nvPicPr>
          <p:cNvPr id="8194" name="Picture 2" descr="http://files.turbosquid.com/Preview/Content_on_11_21_2001_13_48_55/Nintendo_GameCube.tga253218F9-BD14-41C4-A67B7BF4F37239BF.tga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133600"/>
            <a:ext cx="3810000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10" descr="gamecub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2578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300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PlayStation 2 </a:t>
            </a:r>
            <a:br>
              <a:rPr lang="en-US" altLang="en-US" smtClean="0"/>
            </a:br>
            <a:r>
              <a:rPr lang="en-US" altLang="en-US" smtClean="0"/>
              <a:t>(release date 2000)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PS2 is a computer entertainment system is small, slim, and network ready and has over 1400 games to choose from.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Online gaming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Enhanced visuals and audios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DVD and CD player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Dual Shock Analog Controller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Flip Top cover</a:t>
            </a:r>
          </a:p>
        </p:txBody>
      </p:sp>
      <p:pic>
        <p:nvPicPr>
          <p:cNvPr id="25604" name="Picture 11" descr="ps2flipcover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752600"/>
            <a:ext cx="3581400" cy="3352800"/>
          </a:xfrm>
        </p:spPr>
      </p:pic>
    </p:spTree>
  </p:cSld>
  <p:clrMapOvr>
    <a:masterClrMapping/>
  </p:clrMapOvr>
  <p:transition spd="med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altLang="en-US" smtClean="0"/>
          </a:p>
        </p:txBody>
      </p:sp>
      <p:pic>
        <p:nvPicPr>
          <p:cNvPr id="26627" name="Content Placeholder 6" descr="madde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5394325"/>
            <a:ext cx="1152525" cy="1463675"/>
          </a:xfrm>
        </p:spPr>
      </p:pic>
      <p:sp>
        <p:nvSpPr>
          <p:cNvPr id="26628" name="Content Placeholder 8"/>
          <p:cNvSpPr>
            <a:spLocks noGrp="1"/>
          </p:cNvSpPr>
          <p:nvPr>
            <p:ph sz="half" idx="2"/>
          </p:nvPr>
        </p:nvSpPr>
        <p:spPr>
          <a:xfrm>
            <a:off x="304800" y="1600200"/>
            <a:ext cx="53340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X-box was produced by Microsoft, it was Microsoft’s first into the gaming console market.</a:t>
            </a:r>
          </a:p>
          <a:p>
            <a:pPr eaLnBrk="1" hangingPunct="1"/>
            <a:r>
              <a:rPr lang="en-US" altLang="en-US" smtClean="0"/>
              <a:t>It was released in 2001.</a:t>
            </a:r>
          </a:p>
          <a:p>
            <a:pPr eaLnBrk="1" hangingPunct="1"/>
            <a:r>
              <a:rPr lang="en-US" altLang="en-US" smtClean="0"/>
              <a:t>The X-box has an online multiplayer gaming service called X-box live. 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26629" name="Picture 2" descr="http://asia.cnet.com/i/r/2005/dt/39220752/xbox_2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676400"/>
            <a:ext cx="274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7" descr="th_xbox-logo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04800"/>
            <a:ext cx="1981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3000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altLang="en-US" smtClean="0"/>
          </a:p>
        </p:txBody>
      </p:sp>
      <p:pic>
        <p:nvPicPr>
          <p:cNvPr id="27651" name="Content Placeholder 7" descr="th_xbox360log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24200" y="0"/>
            <a:ext cx="2019300" cy="1371600"/>
          </a:xfrm>
        </p:spPr>
      </p:pic>
      <p:sp>
        <p:nvSpPr>
          <p:cNvPr id="27652" name="Content Placeholder 9"/>
          <p:cNvSpPr>
            <a:spLocks noGrp="1"/>
          </p:cNvSpPr>
          <p:nvPr>
            <p:ph sz="half" idx="2"/>
          </p:nvPr>
        </p:nvSpPr>
        <p:spPr>
          <a:xfrm>
            <a:off x="381000" y="1600200"/>
            <a:ext cx="5943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Released in 2005.</a:t>
            </a:r>
          </a:p>
          <a:p>
            <a:pPr eaLnBrk="1" hangingPunct="1"/>
            <a:r>
              <a:rPr lang="en-US" altLang="en-US" smtClean="0"/>
              <a:t>It was the first to provide wireless controller at launch.</a:t>
            </a:r>
          </a:p>
          <a:p>
            <a:pPr eaLnBrk="1" hangingPunct="1"/>
            <a:r>
              <a:rPr lang="en-US" altLang="en-US" smtClean="0"/>
              <a:t>The console completely sold out at release.</a:t>
            </a:r>
          </a:p>
        </p:txBody>
      </p:sp>
      <p:pic>
        <p:nvPicPr>
          <p:cNvPr id="3074" name="Picture 2" descr="Xbox 3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676401"/>
            <a:ext cx="23622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8" descr="GuitarHero2Xbox36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57800"/>
            <a:ext cx="38401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3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The Birth of the Industry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2057400"/>
            <a:ext cx="4038600" cy="3200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altLang="en-US" sz="2400" smtClean="0">
                <a:latin typeface="Calibri" pitchFamily="34" charset="0"/>
              </a:rPr>
              <a:t>Spacewar! is the first popular video game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sz="2400" smtClean="0">
                <a:latin typeface="Calibri" pitchFamily="34" charset="0"/>
              </a:rPr>
              <a:t>Arcade games are the first type of mainstream video games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sz="2400" smtClean="0">
                <a:latin typeface="Calibri" pitchFamily="34" charset="0"/>
              </a:rPr>
              <a:t>Games operated by inserting a coin into the machine</a:t>
            </a:r>
          </a:p>
        </p:txBody>
      </p:sp>
      <p:sp>
        <p:nvSpPr>
          <p:cNvPr id="5" name="Notched Right Arrow 4"/>
          <p:cNvSpPr/>
          <p:nvPr/>
        </p:nvSpPr>
        <p:spPr>
          <a:xfrm>
            <a:off x="7696200" y="6096000"/>
            <a:ext cx="977900" cy="4841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45" name="Picture 5" descr="spacewa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36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1143000" y="5410200"/>
            <a:ext cx="190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200">
                <a:solidFill>
                  <a:srgbClr val="FFC000"/>
                </a:solidFill>
                <a:hlinkClick r:id="rId4"/>
              </a:rPr>
              <a:t>Spacewar</a:t>
            </a:r>
            <a:r>
              <a:rPr lang="en-US" altLang="en-US" sz="1200"/>
              <a:t>!</a:t>
            </a:r>
          </a:p>
        </p:txBody>
      </p:sp>
    </p:spTree>
  </p:cSld>
  <p:clrMapOvr>
    <a:masterClrMapping/>
  </p:clrMapOvr>
  <p:transition spd="med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PlayStation 3 (released 2006)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PS3 is a brilliant high definition entertainment experience.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Cell Broadband Engine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Blue-Ray Disc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Online Connectivity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Six axis wireless controllers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PlayStation 3 comes with either a 40GB or 80GB removable hard disc drive.</a:t>
            </a:r>
          </a:p>
        </p:txBody>
      </p:sp>
      <p:pic>
        <p:nvPicPr>
          <p:cNvPr id="28676" name="Picture 8" descr="h119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852613"/>
            <a:ext cx="4038600" cy="4019550"/>
          </a:xfrm>
        </p:spPr>
      </p:pic>
    </p:spTree>
  </p:cSld>
  <p:clrMapOvr>
    <a:masterClrMapping/>
  </p:clrMapOvr>
  <p:transition spd="med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8"/>
          <p:cNvSpPr>
            <a:spLocks noGrp="1"/>
          </p:cNvSpPr>
          <p:nvPr>
            <p:ph type="title"/>
          </p:nvPr>
        </p:nvSpPr>
        <p:spPr>
          <a:xfrm>
            <a:off x="457200" y="1295400"/>
            <a:ext cx="5867400" cy="51054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(2006)  The Wii is the fifth home video game console releases by Nintendo. A new feature that the Wii offers is is wireless controller which can be used as a handheld pointing device and can detect acceleration in three dimensions. </a:t>
            </a:r>
            <a:br>
              <a:rPr lang="en-US" altLang="en-US" sz="2800" smtClean="0"/>
            </a:br>
            <a:endParaRPr lang="en-US" altLang="en-US" sz="2800" smtClean="0"/>
          </a:p>
        </p:txBody>
      </p:sp>
      <p:pic>
        <p:nvPicPr>
          <p:cNvPr id="29699" name="Content Placeholder 6" descr="wi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5105400"/>
            <a:ext cx="1903413" cy="1752600"/>
          </a:xfrm>
        </p:spPr>
      </p:pic>
      <p:pic>
        <p:nvPicPr>
          <p:cNvPr id="29700" name="Content Placeholder 5" descr="wii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81400" y="381000"/>
            <a:ext cx="781050" cy="381000"/>
          </a:xfrm>
        </p:spPr>
      </p:pic>
      <p:pic>
        <p:nvPicPr>
          <p:cNvPr id="24578" name="Picture 2" descr="Nintendo Wii: November 19, $250, one game includ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533400"/>
            <a:ext cx="2819400" cy="312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2" descr="The Wii (top) compared in size to the GCN, N64, North American SNES and NES">
            <a:hlinkClick r:id="rId5" tooltip="The Wii (top) compared in size to the GCN, N64, North American SNES and NES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50" y="4295775"/>
            <a:ext cx="14287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3000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 rot="20063249">
            <a:off x="370342" y="1747654"/>
            <a:ext cx="8631026" cy="280076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ES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PORTABLE CONSOLES</a:t>
            </a:r>
          </a:p>
        </p:txBody>
      </p:sp>
    </p:spTree>
  </p:cSld>
  <p:clrMapOvr>
    <a:masterClrMapping/>
  </p:clrMapOvr>
  <p:transition spd="med" advTm="13000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Game Boy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This was the first successful handheld console, and was the predecessor of all other models of the Game Boy line.</a:t>
            </a:r>
          </a:p>
          <a:p>
            <a:pPr eaLnBrk="1" hangingPunct="1"/>
            <a:r>
              <a:rPr lang="en-US" altLang="en-US" sz="2800" smtClean="0"/>
              <a:t>It was made in 1989, costing $89.95 at the time.</a:t>
            </a:r>
          </a:p>
          <a:p>
            <a:pPr eaLnBrk="1" hangingPunct="1"/>
            <a:endParaRPr lang="en-US" altLang="en-US" sz="2800" smtClean="0"/>
          </a:p>
        </p:txBody>
      </p:sp>
      <p:pic>
        <p:nvPicPr>
          <p:cNvPr id="31748" name="Picture 8" descr="Image:Gameboy.jpg">
            <a:hlinkClick r:id="rId2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2133600"/>
            <a:ext cx="2514600" cy="2819400"/>
          </a:xfrm>
        </p:spPr>
      </p:pic>
    </p:spTree>
  </p:cSld>
  <p:clrMapOvr>
    <a:masterClrMapping/>
  </p:clrMapOvr>
  <p:transition spd="med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Game Boy DS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This handheld console was released in 2004 in Canada, the U.S., and Japan.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This console features a clamshell design similar to that of Game Boy Advance.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The DS has 2 screens one which is touch screen.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It has a built in microphone so players can interact with one another when playing multiplayer games or online games.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This was the 1</a:t>
            </a:r>
            <a:r>
              <a:rPr lang="en-US" altLang="en-US" sz="2000" baseline="30000" smtClean="0"/>
              <a:t>st</a:t>
            </a:r>
            <a:r>
              <a:rPr lang="en-US" altLang="en-US" sz="2000" smtClean="0"/>
              <a:t> Nintendo game console to be released in North America prior to Japan.</a:t>
            </a:r>
          </a:p>
        </p:txBody>
      </p:sp>
      <p:pic>
        <p:nvPicPr>
          <p:cNvPr id="32772" name="Picture 11" descr="Image:NintendoDS Warm.jpg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625" y="2341563"/>
            <a:ext cx="3332163" cy="3043237"/>
          </a:xfrm>
        </p:spPr>
      </p:pic>
    </p:spTree>
  </p:cSld>
  <p:clrMapOvr>
    <a:masterClrMapping/>
  </p:clrMapOvr>
  <p:transition spd="med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Game Boy Advance SP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This game boy was launched in 2004 also, but cost $99.99 at release.</a:t>
            </a:r>
          </a:p>
          <a:p>
            <a:pPr eaLnBrk="1" hangingPunct="1"/>
            <a:r>
              <a:rPr lang="en-US" altLang="en-US" sz="2800" smtClean="0"/>
              <a:t>The SP stands for special.</a:t>
            </a:r>
          </a:p>
          <a:p>
            <a:pPr eaLnBrk="1" hangingPunct="1"/>
            <a:r>
              <a:rPr lang="en-US" altLang="en-US" sz="2800" smtClean="0"/>
              <a:t>It has a back-lit flip screen, smooth lines, and color selection.</a:t>
            </a:r>
          </a:p>
        </p:txBody>
      </p:sp>
      <p:pic>
        <p:nvPicPr>
          <p:cNvPr id="33796" name="Picture 8" descr="Image:Game Boy Advance SP.JPG">
            <a:hlinkClick r:id="rId2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1695450"/>
            <a:ext cx="2514600" cy="4333875"/>
          </a:xfrm>
        </p:spPr>
      </p:pic>
    </p:spTree>
  </p:cSld>
  <p:clrMapOvr>
    <a:masterClrMapping/>
  </p:clrMapOvr>
  <p:transition spd="med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PlayStation Portable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The PlayStation Portable system is the first truly integrated portable entertainment system.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It was designed to handle multiple applications.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Games (key feature)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Music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Video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Photo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Internet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Wireless Connectivity</a:t>
            </a:r>
          </a:p>
        </p:txBody>
      </p:sp>
      <p:pic>
        <p:nvPicPr>
          <p:cNvPr id="34820" name="Picture 8" descr="ps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5363" y="2381250"/>
            <a:ext cx="2962275" cy="2962275"/>
          </a:xfrm>
        </p:spPr>
      </p:pic>
    </p:spTree>
  </p:cSld>
  <p:clrMapOvr>
    <a:masterClrMapping/>
  </p:clrMapOvr>
  <p:transition spd="med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3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3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3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3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95400"/>
            <a:ext cx="6480048" cy="2301240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7200" smtClean="0"/>
              <a:t>Video Games and Addiction</a:t>
            </a:r>
            <a:endParaRPr sz="7200"/>
          </a:p>
        </p:txBody>
      </p:sp>
    </p:spTree>
  </p:cSld>
  <p:clrMapOvr>
    <a:masterClrMapping/>
  </p:clrMapOvr>
  <p:transition spd="med" advTm="13000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Virtual Junkies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Almost 90 million adult Americans play computer and video games</a:t>
            </a:r>
          </a:p>
          <a:p>
            <a:pPr eaLnBrk="1" hangingPunct="1"/>
            <a:r>
              <a:rPr lang="en-US" altLang="en-US" smtClean="0"/>
              <a:t>Like younger people, some play way too much</a:t>
            </a:r>
          </a:p>
          <a:p>
            <a:pPr eaLnBrk="1" hangingPunct="1"/>
            <a:r>
              <a:rPr lang="en-US" altLang="en-US" smtClean="0"/>
              <a:t>This addiction leaves their real lives and families to fall apart</a:t>
            </a:r>
          </a:p>
        </p:txBody>
      </p:sp>
      <p:pic>
        <p:nvPicPr>
          <p:cNvPr id="1027" name="Picture 3" descr="C:\Documents and Settings\cullen.richardson.NWITD.002\Local Settings\Temporary Internet Files\Content.IE5\F6NZEWPG\MMj0283646000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419600"/>
            <a:ext cx="2490788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Accessibility for Gamers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Over 145 million Americans played computer or video game in 2002</a:t>
            </a:r>
          </a:p>
          <a:p>
            <a:pPr lvl="1" eaLnBrk="1" hangingPunct="1"/>
            <a:r>
              <a:rPr lang="en-US" altLang="en-US" smtClean="0"/>
              <a:t>That’s 60% of the country’s population age 6 or older</a:t>
            </a:r>
          </a:p>
          <a:p>
            <a:pPr eaLnBrk="1" hangingPunct="1"/>
            <a:r>
              <a:rPr lang="en-US" altLang="en-US" smtClean="0"/>
              <a:t>That’s reasonable when 45% of households have a video game console</a:t>
            </a:r>
          </a:p>
          <a:p>
            <a:pPr eaLnBrk="1" hangingPunct="1"/>
            <a:r>
              <a:rPr lang="en-US" altLang="en-US" smtClean="0"/>
              <a:t>In 2002 9 million consoles were sold</a:t>
            </a:r>
          </a:p>
          <a:p>
            <a:pPr lvl="1" eaLnBrk="1" hangingPunct="1"/>
            <a:r>
              <a:rPr lang="en-US" altLang="en-US" smtClean="0"/>
              <a:t>That equals out to two per household</a:t>
            </a:r>
          </a:p>
        </p:txBody>
      </p:sp>
    </p:spTree>
  </p:cSld>
  <p:clrMapOvr>
    <a:masterClrMapping/>
  </p:clrMapOvr>
  <p:transition spd="med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467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Golden Age of Arcade Games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800600"/>
            <a:ext cx="7467600" cy="1447800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Video games began to become increasingly popular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Space Invaders was the #1 game for years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Soon replaced by Pac-Man, which became the most popular game</a:t>
            </a:r>
            <a:endParaRPr lang="en-US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219200" y="1143000"/>
          <a:ext cx="6096000" cy="398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Notched Right Arrow 4"/>
          <p:cNvSpPr/>
          <p:nvPr/>
        </p:nvSpPr>
        <p:spPr>
          <a:xfrm>
            <a:off x="7772400" y="6096000"/>
            <a:ext cx="977900" cy="484188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Forms of Gaming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There are two forms of gaming</a:t>
            </a:r>
          </a:p>
          <a:p>
            <a:pPr lvl="1" eaLnBrk="1" hangingPunct="1"/>
            <a:r>
              <a:rPr lang="en-US" altLang="en-US" u="sng" smtClean="0">
                <a:solidFill>
                  <a:srgbClr val="00B0F0"/>
                </a:solidFill>
              </a:rPr>
              <a:t>Offline</a:t>
            </a:r>
          </a:p>
          <a:p>
            <a:pPr lvl="2" eaLnBrk="1" hangingPunct="1"/>
            <a:r>
              <a:rPr lang="en-US" altLang="en-US" smtClean="0"/>
              <a:t>Games like Grand Theft Auto, that is played on a computer or game console such as a Xbox</a:t>
            </a:r>
          </a:p>
          <a:p>
            <a:pPr lvl="1" eaLnBrk="1" hangingPunct="1"/>
            <a:r>
              <a:rPr lang="en-US" altLang="en-US" smtClean="0">
                <a:hlinkClick r:id="rId2"/>
              </a:rPr>
              <a:t>Online</a:t>
            </a:r>
            <a:endParaRPr lang="en-US" altLang="en-US" smtClean="0"/>
          </a:p>
          <a:p>
            <a:pPr lvl="2" eaLnBrk="1" hangingPunct="1"/>
            <a:r>
              <a:rPr lang="en-US" altLang="en-US" smtClean="0"/>
              <a:t>Games such as EverQuest, that are played with a broadband connection(preferably) that usually charges a small fee </a:t>
            </a:r>
          </a:p>
        </p:txBody>
      </p:sp>
    </p:spTree>
  </p:cSld>
  <p:clrMapOvr>
    <a:masterClrMapping/>
  </p:clrMapOvr>
  <p:transition spd="med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Addiction?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Video game addiction is not a statistic but would be similar to any other psychological addiction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It is considered to be an impulse control disorder</a:t>
            </a:r>
          </a:p>
        </p:txBody>
      </p:sp>
    </p:spTree>
  </p:cSld>
  <p:clrMapOvr>
    <a:masterClrMapping/>
  </p:clrMapOvr>
  <p:transition spd="med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Possible Causes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According to AMA in June of 2007, those who overuse video games, do so because they are more successful in conducting virtual relationships than real-world relationships</a:t>
            </a:r>
          </a:p>
        </p:txBody>
      </p:sp>
    </p:spTree>
  </p:cSld>
  <p:clrMapOvr>
    <a:masterClrMapping/>
  </p:clrMapOvr>
  <p:transition spd="med" advTm="13000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Symptoms of Addiction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Persistent thoughts of playing the game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Use the game to escape problems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Increased time spent with game to receive same satisfaction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Inability to control, stop or diminish the behavior</a:t>
            </a:r>
          </a:p>
        </p:txBody>
      </p:sp>
    </p:spTree>
  </p:cSld>
  <p:clrMapOvr>
    <a:masterClrMapping/>
  </p:clrMapOvr>
  <p:transition spd="med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Symptoms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Irritability when prevented from playing the game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Lying about extent of involvement with the game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ransition spd="med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Affects of Addiction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2004 study showed 4 common indicators</a:t>
            </a:r>
          </a:p>
          <a:p>
            <a:pPr lvl="1" eaLnBrk="1" hangingPunct="1"/>
            <a:r>
              <a:rPr lang="en-US" altLang="en-US" smtClean="0"/>
              <a:t>Shyness</a:t>
            </a:r>
          </a:p>
          <a:p>
            <a:pPr lvl="1" eaLnBrk="1" hangingPunct="1"/>
            <a:r>
              <a:rPr lang="en-US" altLang="en-US" smtClean="0"/>
              <a:t>Lack of spiritual faith</a:t>
            </a:r>
          </a:p>
          <a:p>
            <a:pPr lvl="1" eaLnBrk="1" hangingPunct="1"/>
            <a:r>
              <a:rPr lang="en-US" altLang="en-US" smtClean="0"/>
              <a:t>Belief of other controlling their lives</a:t>
            </a:r>
          </a:p>
          <a:p>
            <a:pPr lvl="1" eaLnBrk="1" hangingPunct="1"/>
            <a:r>
              <a:rPr lang="en-US" altLang="en-US" smtClean="0"/>
              <a:t>Elevated belief in chance as an influence on their lives</a:t>
            </a:r>
          </a:p>
        </p:txBody>
      </p:sp>
    </p:spTree>
  </p:cSld>
  <p:clrMapOvr>
    <a:masterClrMapping/>
  </p:clrMapOvr>
  <p:transition spd="med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MEGAMASTER\Desktop\tumblr_m634dr892d1qlwf8co1_50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3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6600"/>
                </a:solidFill>
                <a:latin typeface="Eras Medium ITC" pitchFamily="34" charset="0"/>
              </a:rPr>
              <a:t>The Pinball 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altLang="en-US" smtClean="0">
                <a:latin typeface="Eras Medium ITC" pitchFamily="34" charset="0"/>
              </a:rPr>
              <a:t>Evolved from shuffleboard and bocce ball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smtClean="0">
                <a:latin typeface="Eras Medium ITC" pitchFamily="34" charset="0"/>
              </a:rPr>
              <a:t>Were originally used as gambling devices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smtClean="0">
                <a:latin typeface="Eras Medium ITC" pitchFamily="34" charset="0"/>
              </a:rPr>
              <a:t>Two bumpers, one ball, and a crazy playing field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smtClean="0">
                <a:latin typeface="Eras Medium ITC" pitchFamily="34" charset="0"/>
              </a:rPr>
              <a:t>Play for the highest score</a:t>
            </a:r>
          </a:p>
        </p:txBody>
      </p:sp>
      <p:pic>
        <p:nvPicPr>
          <p:cNvPr id="12292" name="Content Placeholder 4" descr="SupermanPinbal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1219200"/>
            <a:ext cx="3394075" cy="4525963"/>
          </a:xfrm>
        </p:spPr>
      </p:pic>
      <p:sp>
        <p:nvSpPr>
          <p:cNvPr id="6" name="Notched Right Arrow 5"/>
          <p:cNvSpPr/>
          <p:nvPr/>
        </p:nvSpPr>
        <p:spPr>
          <a:xfrm>
            <a:off x="7924800" y="6172200"/>
            <a:ext cx="977900" cy="484188"/>
          </a:xfrm>
          <a:prstGeom prst="notched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med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Home Computers</a:t>
            </a:r>
          </a:p>
        </p:txBody>
      </p:sp>
      <p:pic>
        <p:nvPicPr>
          <p:cNvPr id="13315" name="Content Placeholder 3" descr="darktower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3657600"/>
            <a:ext cx="2857500" cy="2733675"/>
          </a:xfrm>
        </p:spPr>
      </p:pic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7467600" cy="2057400"/>
          </a:xfrm>
        </p:spPr>
        <p:txBody>
          <a:bodyPr>
            <a:normAutofit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Home PC’s were new wave of gaming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Pole Position was very popular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Dungeons of </a:t>
            </a:r>
            <a:r>
              <a:rPr lang="en-US" dirty="0" err="1" smtClean="0"/>
              <a:t>Daggorath</a:t>
            </a:r>
            <a:r>
              <a:rPr lang="en-US" dirty="0" smtClean="0"/>
              <a:t> featured in the movie </a:t>
            </a:r>
            <a:r>
              <a:rPr lang="en-US" u="sng" dirty="0" smtClean="0"/>
              <a:t>Big</a:t>
            </a:r>
          </a:p>
        </p:txBody>
      </p:sp>
      <p:sp>
        <p:nvSpPr>
          <p:cNvPr id="13317" name="computr3"/>
          <p:cNvSpPr>
            <a:spLocks noEditPoints="1" noChangeArrowheads="1"/>
          </p:cNvSpPr>
          <p:nvPr/>
        </p:nvSpPr>
        <p:spPr bwMode="auto">
          <a:xfrm>
            <a:off x="3505200" y="3657600"/>
            <a:ext cx="2362200" cy="266700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811 w 21600"/>
              <a:gd name="T13" fmla="*/ 2584 h 21600"/>
              <a:gd name="T14" fmla="*/ 16359 w 21600"/>
              <a:gd name="T15" fmla="*/ 1176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lnTo>
                  <a:pt x="16402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lnTo>
                  <a:pt x="4043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18" name="Picture 6" descr="namco1m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810000"/>
            <a:ext cx="28194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altLang="en-US" smtClean="0"/>
              <a:t>Early Online Gaming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1676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altLang="en-US" smtClean="0"/>
              <a:t>Many popular bulletin boards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smtClean="0"/>
              <a:t>Players would play gambling games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smtClean="0"/>
              <a:t>Played for points rather than money</a:t>
            </a:r>
          </a:p>
        </p:txBody>
      </p:sp>
      <p:pic>
        <p:nvPicPr>
          <p:cNvPr id="2051" name="Picture 3" descr="C:\Documents and Settings\samuel.morton196611.NWITD.003\Local Settings\Temporary Internet Files\Content.IE5\7R8PNIM9\MCj043247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"/>
            <a:ext cx="1501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C:\Documents and Settings\samuel.morton196611.NWITD.003\Local Settings\Temporary Internet Files\Content.IE5\7R8PNIM9\MCj041238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505200"/>
            <a:ext cx="1970088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C:\Documents and Settings\samuel.morton196611.NWITD.003\Local Settings\Temporary Internet Files\Content.IE5\BRU3QMB2\MPj0400303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3581400"/>
            <a:ext cx="20574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C:\Documents and Settings\samuel.morton196611.NWITD.003\Local Settings\Temporary Internet Files\Content.IE5\BRU3QMB2\MPj0399268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3581400"/>
            <a:ext cx="22098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Video Game Crash of 1983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925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Way too many systems and games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Poorly designed games, including </a:t>
            </a:r>
            <a:r>
              <a:rPr lang="en-US" i="1" dirty="0" smtClean="0"/>
              <a:t>E.T. The Extra-Terrestrial </a:t>
            </a:r>
            <a:r>
              <a:rPr lang="en-US" dirty="0" smtClean="0"/>
              <a:t>massively overproduced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Many companies went out of business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Video game market looked bleak</a:t>
            </a:r>
            <a:endParaRPr lang="en-US" dirty="0"/>
          </a:p>
        </p:txBody>
      </p:sp>
      <p:pic>
        <p:nvPicPr>
          <p:cNvPr id="15364" name="Picture 3" descr="180px-Etvideogamecov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8100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C:\Documents and Settings\samuel.morton196611.NWITD.003\Local Settings\Temporary Internet Files\Content.IE5\1WOYOKB7\MCj0383250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295400"/>
            <a:ext cx="3392488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The Dawning of a New 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2332038"/>
            <a:ext cx="3733800" cy="4525962"/>
          </a:xfrm>
        </p:spPr>
        <p:txBody>
          <a:bodyPr>
            <a:normAutofit fontScale="92500"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Nintendo revitalizes an almost dead video game industry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Becomes most popular console ever, and paves the way for Xbox, </a:t>
            </a:r>
            <a:r>
              <a:rPr lang="en-US" dirty="0" err="1" smtClean="0"/>
              <a:t>Playstation</a:t>
            </a:r>
            <a:r>
              <a:rPr lang="en-US" dirty="0" smtClean="0"/>
              <a:t>, and the </a:t>
            </a:r>
            <a:r>
              <a:rPr lang="en-US" dirty="0" err="1" smtClean="0"/>
              <a:t>Wii</a:t>
            </a:r>
            <a:endParaRPr lang="en-US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rgbClr val="FF6600"/>
                </a:solidFill>
                <a:hlinkClick r:id="rId3" tooltip="Super Mario "/>
              </a:rPr>
              <a:t>Super Mario</a:t>
            </a:r>
            <a:endParaRPr lang="en-US" dirty="0" smtClean="0">
              <a:solidFill>
                <a:srgbClr val="FF6600"/>
              </a:solidFill>
            </a:endParaRPr>
          </a:p>
        </p:txBody>
      </p:sp>
      <p:pic>
        <p:nvPicPr>
          <p:cNvPr id="16388" name="Picture 6" descr="Kopie%20von%20Nintendo_Logo_300dp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04800"/>
            <a:ext cx="3657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Super_Mario_Bros__Duck_Hunt_car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2209800"/>
            <a:ext cx="36734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3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362200"/>
            <a:ext cx="6934200" cy="1143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800" smtClean="0">
                <a:solidFill>
                  <a:srgbClr val="00B0F0"/>
                </a:solidFill>
                <a:latin typeface="Snap ITC" pitchFamily="82" charset="0"/>
              </a:rPr>
              <a:t>The Evolution of consoles</a:t>
            </a:r>
          </a:p>
        </p:txBody>
      </p:sp>
    </p:spTree>
  </p:cSld>
  <p:clrMapOvr>
    <a:masterClrMapping/>
  </p:clrMapOvr>
  <p:transition spd="med" advTm="1300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261</TotalTime>
  <Words>1072</Words>
  <Application>Microsoft Office PowerPoint</Application>
  <PresentationFormat>On-screen Show (4:3)</PresentationFormat>
  <Paragraphs>150</Paragraphs>
  <Slides>36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Franklin Gothic Book</vt:lpstr>
      <vt:lpstr>Wingdings 2</vt:lpstr>
      <vt:lpstr>Calibri</vt:lpstr>
      <vt:lpstr>Wingdings</vt:lpstr>
      <vt:lpstr>Eras Medium ITC</vt:lpstr>
      <vt:lpstr>Snap ITC</vt:lpstr>
      <vt:lpstr>Technic</vt:lpstr>
      <vt:lpstr>The Evolution of video game technology</vt:lpstr>
      <vt:lpstr>The Birth of the Industry</vt:lpstr>
      <vt:lpstr>The Golden Age of Arcade Games</vt:lpstr>
      <vt:lpstr>The Pinball Era</vt:lpstr>
      <vt:lpstr>Home Computers</vt:lpstr>
      <vt:lpstr>Early Online Gaming</vt:lpstr>
      <vt:lpstr>Video Game Crash of 1983</vt:lpstr>
      <vt:lpstr>The Dawning of a New Era</vt:lpstr>
      <vt:lpstr>Slide 9</vt:lpstr>
      <vt:lpstr>Atari </vt:lpstr>
      <vt:lpstr>Slide 11</vt:lpstr>
      <vt:lpstr> </vt:lpstr>
      <vt:lpstr>Super Nintendo</vt:lpstr>
      <vt:lpstr>PlayStation</vt:lpstr>
      <vt:lpstr>Slide 15</vt:lpstr>
      <vt:lpstr>Slide 16</vt:lpstr>
      <vt:lpstr>PlayStation 2  (release date 2000)</vt:lpstr>
      <vt:lpstr>Slide 18</vt:lpstr>
      <vt:lpstr>Slide 19</vt:lpstr>
      <vt:lpstr>PlayStation 3 (released 2006)</vt:lpstr>
      <vt:lpstr>(2006)  The Wii is the fifth home video game console releases by Nintendo. A new feature that the Wii offers is is wireless controller which can be used as a handheld pointing device and can detect acceleration in three dimensions.  </vt:lpstr>
      <vt:lpstr>Slide 22</vt:lpstr>
      <vt:lpstr>Game Boy</vt:lpstr>
      <vt:lpstr>Game Boy DS</vt:lpstr>
      <vt:lpstr>Game Boy Advance SP</vt:lpstr>
      <vt:lpstr>PlayStation Portable</vt:lpstr>
      <vt:lpstr>Video Games and Addiction</vt:lpstr>
      <vt:lpstr>Virtual Junkies</vt:lpstr>
      <vt:lpstr>Accessibility for Gamers</vt:lpstr>
      <vt:lpstr>Forms of Gaming</vt:lpstr>
      <vt:lpstr>What is Addiction?</vt:lpstr>
      <vt:lpstr>Possible Causes</vt:lpstr>
      <vt:lpstr>Symptoms of Addiction</vt:lpstr>
      <vt:lpstr>Symptoms Continued</vt:lpstr>
      <vt:lpstr>Affects of Addiction</vt:lpstr>
      <vt:lpstr>Slide 36</vt:lpstr>
    </vt:vector>
  </TitlesOfParts>
  <Company>tccnw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Birth of the Industry</dc:title>
  <dc:creator>tcc</dc:creator>
  <cp:lastModifiedBy>wikerts</cp:lastModifiedBy>
  <cp:revision>32</cp:revision>
  <dcterms:created xsi:type="dcterms:W3CDTF">2007-10-17T17:24:08Z</dcterms:created>
  <dcterms:modified xsi:type="dcterms:W3CDTF">2015-11-02T02:18:27Z</dcterms:modified>
</cp:coreProperties>
</file>